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5"/>
  </p:handoutMasterIdLst>
  <p:sldIdLst>
    <p:sldId id="256" r:id="rId2"/>
    <p:sldId id="257" r:id="rId3"/>
    <p:sldId id="258" r:id="rId4"/>
    <p:sldId id="259" r:id="rId5"/>
    <p:sldId id="260" r:id="rId6"/>
    <p:sldId id="261" r:id="rId7"/>
    <p:sldId id="262" r:id="rId8"/>
    <p:sldId id="266" r:id="rId9"/>
    <p:sldId id="267" r:id="rId10"/>
    <p:sldId id="265" r:id="rId11"/>
    <p:sldId id="277" r:id="rId12"/>
    <p:sldId id="275" r:id="rId13"/>
    <p:sldId id="269" r:id="rId14"/>
    <p:sldId id="274" r:id="rId15"/>
    <p:sldId id="268" r:id="rId16"/>
    <p:sldId id="270" r:id="rId17"/>
    <p:sldId id="271" r:id="rId18"/>
    <p:sldId id="272" r:id="rId19"/>
    <p:sldId id="276" r:id="rId20"/>
    <p:sldId id="280" r:id="rId21"/>
    <p:sldId id="273" r:id="rId22"/>
    <p:sldId id="282" r:id="rId23"/>
    <p:sldId id="283" r:id="rId24"/>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53" d="100"/>
          <a:sy n="53" d="100"/>
        </p:scale>
        <p:origin x="82"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09AB42A9-99EC-45C9-B49C-FC8AEF1F3191}" type="datetimeFigureOut">
              <a:rPr lang="en-US" smtClean="0"/>
              <a:t>02/01/2019</a:t>
            </a:fld>
            <a:endParaRPr lang="en-US"/>
          </a:p>
        </p:txBody>
      </p:sp>
      <p:sp>
        <p:nvSpPr>
          <p:cNvPr id="4" name="Footer Placeholder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30713F02-FB84-4D65-AAAD-8D99B8122ACD}" type="slidenum">
              <a:rPr lang="en-US" smtClean="0"/>
              <a:t>‹#›</a:t>
            </a:fld>
            <a:endParaRPr lang="en-US"/>
          </a:p>
        </p:txBody>
      </p:sp>
    </p:spTree>
    <p:extLst>
      <p:ext uri="{BB962C8B-B14F-4D97-AF65-F5344CB8AC3E}">
        <p14:creationId xmlns:p14="http://schemas.microsoft.com/office/powerpoint/2010/main" val="31543590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02/01/2019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02/01/2019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02/01/2019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02/01/2019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02/01/2019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02/01/2019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02/01/2019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02/01/2019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02/01/2019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02/01/2019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02/01/2019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02/01/2019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0163" y="1143000"/>
            <a:ext cx="9715499" cy="2443163"/>
          </a:xfrm>
        </p:spPr>
        <p:txBody>
          <a:bodyPr/>
          <a:lstStyle/>
          <a:p>
            <a:r>
              <a:rPr lang="en-US" sz="4400" b="1" dirty="0"/>
              <a:t>THE FOOD PRODUCTION, PRODUCTIVITY AND NUTRITION DILEMMAS – THE CASE OF GHANA AND THE ROLE OF AGRIBUSINESS</a:t>
            </a:r>
            <a:endParaRPr lang="en-US" sz="4400" dirty="0"/>
          </a:p>
        </p:txBody>
      </p:sp>
      <p:sp>
        <p:nvSpPr>
          <p:cNvPr id="3" name="Subtitle 2"/>
          <p:cNvSpPr>
            <a:spLocks noGrp="1"/>
          </p:cNvSpPr>
          <p:nvPr>
            <p:ph type="subTitle" idx="1"/>
          </p:nvPr>
        </p:nvSpPr>
        <p:spPr>
          <a:xfrm>
            <a:off x="1300163" y="3586163"/>
            <a:ext cx="9715499" cy="2528887"/>
          </a:xfrm>
        </p:spPr>
        <p:txBody>
          <a:bodyPr>
            <a:noAutofit/>
          </a:bodyPr>
          <a:lstStyle/>
          <a:p>
            <a:r>
              <a:rPr lang="en-US" sz="2800" dirty="0" smtClean="0"/>
              <a:t>By</a:t>
            </a:r>
          </a:p>
          <a:p>
            <a:r>
              <a:rPr lang="en-US" sz="2800" b="1" dirty="0"/>
              <a:t>Saa Dittoh</a:t>
            </a:r>
            <a:endParaRPr lang="en-US" sz="2800" dirty="0"/>
          </a:p>
          <a:p>
            <a:r>
              <a:rPr lang="en-US" sz="2800" dirty="0" smtClean="0"/>
              <a:t>Dept. of Climate </a:t>
            </a:r>
            <a:r>
              <a:rPr lang="en-US" sz="2800" dirty="0"/>
              <a:t>Change and Food </a:t>
            </a:r>
            <a:r>
              <a:rPr lang="en-US" sz="2800" dirty="0" smtClean="0"/>
              <a:t>Security, UDS</a:t>
            </a:r>
            <a:endParaRPr lang="en-US" sz="2800" dirty="0"/>
          </a:p>
          <a:p>
            <a:r>
              <a:rPr lang="en-US" sz="2800" dirty="0" smtClean="0"/>
              <a:t>Nyankpala Campus</a:t>
            </a:r>
            <a:r>
              <a:rPr lang="en-US" sz="2800" dirty="0"/>
              <a:t>, </a:t>
            </a:r>
            <a:r>
              <a:rPr lang="en-US" sz="2800" dirty="0" smtClean="0"/>
              <a:t>Tamale</a:t>
            </a:r>
          </a:p>
          <a:p>
            <a:pPr algn="l"/>
            <a:r>
              <a:rPr lang="en-US" sz="2800" dirty="0" smtClean="0"/>
              <a:t>              Faculty Seminar – 1</a:t>
            </a:r>
            <a:r>
              <a:rPr lang="en-US" sz="2800" baseline="30000" dirty="0" smtClean="0"/>
              <a:t>st</a:t>
            </a:r>
            <a:r>
              <a:rPr lang="en-US" sz="2800" dirty="0" smtClean="0"/>
              <a:t> February 2019</a:t>
            </a:r>
          </a:p>
        </p:txBody>
      </p:sp>
    </p:spTree>
    <p:extLst>
      <p:ext uri="{BB962C8B-B14F-4D97-AF65-F5344CB8AC3E}">
        <p14:creationId xmlns:p14="http://schemas.microsoft.com/office/powerpoint/2010/main" val="34092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1539" y="214313"/>
            <a:ext cx="11101386" cy="542925"/>
          </a:xfrm>
        </p:spPr>
        <p:txBody>
          <a:bodyPr>
            <a:normAutofit/>
          </a:bodyPr>
          <a:lstStyle/>
          <a:p>
            <a:r>
              <a:rPr lang="en-US" sz="3200" dirty="0"/>
              <a:t>PFJ Program </a:t>
            </a:r>
            <a:r>
              <a:rPr lang="en-US" sz="3200" dirty="0" smtClean="0"/>
              <a:t>costing. </a:t>
            </a:r>
            <a:r>
              <a:rPr lang="en-US" sz="2800" dirty="0" smtClean="0"/>
              <a:t>Source: MOFA (2017) PFJ: Strategic Plan</a:t>
            </a: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257260941"/>
              </p:ext>
            </p:extLst>
          </p:nvPr>
        </p:nvGraphicFramePr>
        <p:xfrm>
          <a:off x="1042988" y="985837"/>
          <a:ext cx="10458451" cy="5443538"/>
        </p:xfrm>
        <a:graphic>
          <a:graphicData uri="http://schemas.openxmlformats.org/drawingml/2006/table">
            <a:tbl>
              <a:tblPr firstRow="1" firstCol="1" bandRow="1">
                <a:tableStyleId>{5C22544A-7EE6-4342-B048-85BDC9FD1C3A}</a:tableStyleId>
              </a:tblPr>
              <a:tblGrid>
                <a:gridCol w="3485375"/>
                <a:gridCol w="3486538"/>
                <a:gridCol w="3486538"/>
              </a:tblGrid>
              <a:tr h="1387520">
                <a:tc>
                  <a:txBody>
                    <a:bodyPr/>
                    <a:lstStyle/>
                    <a:p>
                      <a:pPr marL="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Program Pillars</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GH¢</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676003">
                <a:tc>
                  <a:txBody>
                    <a:bodyPr/>
                    <a:lstStyle/>
                    <a:p>
                      <a:pPr marL="0" marR="0">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Seed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908,062,490</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27.23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676003">
                <a:tc>
                  <a:txBody>
                    <a:bodyPr/>
                    <a:lstStyle/>
                    <a:p>
                      <a:pPr marL="0" marR="0">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Fertilizers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1,842,504,980</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55.25</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676003">
                <a:tc>
                  <a:txBody>
                    <a:bodyPr/>
                    <a:lstStyle/>
                    <a:p>
                      <a:pPr marL="0" marR="0">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Extension Services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277,741,800</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8.33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676003">
                <a:tc>
                  <a:txBody>
                    <a:bodyPr/>
                    <a:lstStyle/>
                    <a:p>
                      <a:pPr marL="0" marR="0">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Marketing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277,741,800</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8.33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676003">
                <a:tc>
                  <a:txBody>
                    <a:bodyPr/>
                    <a:lstStyle/>
                    <a:p>
                      <a:pPr marL="0" marR="0">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E-Agriculture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28,980,000</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0.87</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676003">
                <a:tc>
                  <a:txBody>
                    <a:bodyPr/>
                    <a:lstStyle/>
                    <a:p>
                      <a:pPr marL="0" marR="0">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Total</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3,335,032,070</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100.00</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59187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7163"/>
            <a:ext cx="10858500" cy="771525"/>
          </a:xfrm>
        </p:spPr>
        <p:txBody>
          <a:bodyPr>
            <a:normAutofit fontScale="90000"/>
          </a:bodyPr>
          <a:lstStyle/>
          <a:p>
            <a:r>
              <a:rPr lang="en-US" dirty="0" smtClean="0"/>
              <a:t>What we are doing and what we should be doing!</a:t>
            </a:r>
            <a:endParaRPr lang="en-US" dirty="0"/>
          </a:p>
        </p:txBody>
      </p:sp>
      <p:sp>
        <p:nvSpPr>
          <p:cNvPr id="11" name="Rectangle 10"/>
          <p:cNvSpPr/>
          <p:nvPr/>
        </p:nvSpPr>
        <p:spPr>
          <a:xfrm>
            <a:off x="1328737" y="1471613"/>
            <a:ext cx="2371725"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latin typeface="Times New Roman" panose="02020603050405020304" pitchFamily="18" charset="0"/>
                <a:cs typeface="Times New Roman" panose="02020603050405020304" pitchFamily="18" charset="0"/>
              </a:rPr>
              <a:t>LEIA</a:t>
            </a:r>
            <a:endParaRPr lang="en-US" sz="3200" dirty="0">
              <a:latin typeface="Times New Roman" panose="02020603050405020304" pitchFamily="18" charset="0"/>
              <a:cs typeface="Times New Roman" panose="02020603050405020304" pitchFamily="18" charset="0"/>
            </a:endParaRPr>
          </a:p>
        </p:txBody>
      </p:sp>
      <p:sp>
        <p:nvSpPr>
          <p:cNvPr id="13" name="Rounded Rectangle 12"/>
          <p:cNvSpPr/>
          <p:nvPr/>
        </p:nvSpPr>
        <p:spPr>
          <a:xfrm>
            <a:off x="7172326" y="1471613"/>
            <a:ext cx="2728912"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smtClean="0">
                <a:latin typeface="Times New Roman" panose="02020603050405020304" pitchFamily="18" charset="0"/>
                <a:cs typeface="Times New Roman" panose="02020603050405020304" pitchFamily="18" charset="0"/>
              </a:rPr>
              <a:t>LEISA</a:t>
            </a:r>
            <a:endParaRPr lang="en-US" sz="2800" dirty="0">
              <a:latin typeface="Times New Roman" panose="02020603050405020304" pitchFamily="18" charset="0"/>
              <a:cs typeface="Times New Roman" panose="02020603050405020304" pitchFamily="18" charset="0"/>
            </a:endParaRPr>
          </a:p>
        </p:txBody>
      </p:sp>
      <p:sp>
        <p:nvSpPr>
          <p:cNvPr id="14" name="Rectangle 13"/>
          <p:cNvSpPr/>
          <p:nvPr/>
        </p:nvSpPr>
        <p:spPr>
          <a:xfrm>
            <a:off x="1328737" y="3157538"/>
            <a:ext cx="2371725"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latin typeface="Times New Roman" panose="02020603050405020304" pitchFamily="18" charset="0"/>
                <a:cs typeface="Times New Roman" panose="02020603050405020304" pitchFamily="18" charset="0"/>
              </a:rPr>
              <a:t>HEIA</a:t>
            </a:r>
            <a:endParaRPr lang="en-US" sz="3200" dirty="0">
              <a:latin typeface="Times New Roman" panose="02020603050405020304" pitchFamily="18" charset="0"/>
              <a:cs typeface="Times New Roman" panose="02020603050405020304" pitchFamily="18" charset="0"/>
            </a:endParaRPr>
          </a:p>
        </p:txBody>
      </p:sp>
      <p:sp>
        <p:nvSpPr>
          <p:cNvPr id="15" name="Rounded Rectangle 14"/>
          <p:cNvSpPr/>
          <p:nvPr/>
        </p:nvSpPr>
        <p:spPr>
          <a:xfrm>
            <a:off x="7172326" y="3157538"/>
            <a:ext cx="2728912"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latin typeface="Times New Roman" panose="02020603050405020304" pitchFamily="18" charset="0"/>
                <a:cs typeface="Times New Roman" panose="02020603050405020304" pitchFamily="18" charset="0"/>
              </a:rPr>
              <a:t>HEISA</a:t>
            </a:r>
            <a:endParaRPr lang="en-US" sz="3200" dirty="0">
              <a:latin typeface="Times New Roman" panose="02020603050405020304" pitchFamily="18" charset="0"/>
              <a:cs typeface="Times New Roman" panose="02020603050405020304" pitchFamily="18" charset="0"/>
            </a:endParaRPr>
          </a:p>
        </p:txBody>
      </p:sp>
      <p:sp>
        <p:nvSpPr>
          <p:cNvPr id="17" name="Right Arrow 16"/>
          <p:cNvSpPr/>
          <p:nvPr/>
        </p:nvSpPr>
        <p:spPr>
          <a:xfrm>
            <a:off x="3700462" y="1700213"/>
            <a:ext cx="3471864" cy="5286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3700462" y="3443288"/>
            <a:ext cx="3471864"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a:off x="2371725" y="2386013"/>
            <a:ext cx="142874" cy="7715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a:off x="3700462" y="2386013"/>
            <a:ext cx="3471864" cy="885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328737" y="4429125"/>
            <a:ext cx="9672638" cy="224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800" dirty="0" smtClean="0">
                <a:latin typeface="Times New Roman" panose="02020603050405020304" pitchFamily="18" charset="0"/>
                <a:cs typeface="Times New Roman" panose="02020603050405020304" pitchFamily="18" charset="0"/>
              </a:rPr>
              <a:t>LEIA = Low External Input Agriculture (small farmer practices)</a:t>
            </a:r>
          </a:p>
          <a:p>
            <a:r>
              <a:rPr lang="en-US" sz="2800" dirty="0" smtClean="0">
                <a:latin typeface="Times New Roman" panose="02020603050405020304" pitchFamily="18" charset="0"/>
                <a:cs typeface="Times New Roman" panose="02020603050405020304" pitchFamily="18" charset="0"/>
              </a:rPr>
              <a:t>LEISA = Low External Input and Sustainable Agriculture  </a:t>
            </a:r>
          </a:p>
          <a:p>
            <a:r>
              <a:rPr lang="en-US" sz="2800" dirty="0" smtClean="0">
                <a:latin typeface="Times New Roman" panose="02020603050405020304" pitchFamily="18" charset="0"/>
                <a:cs typeface="Times New Roman" panose="02020603050405020304" pitchFamily="18" charset="0"/>
              </a:rPr>
              <a:t>HEIA = High External Input Agriculture (Western Model)</a:t>
            </a:r>
          </a:p>
          <a:p>
            <a:r>
              <a:rPr lang="en-US" sz="2800" dirty="0" smtClean="0">
                <a:latin typeface="Times New Roman" panose="02020603050405020304" pitchFamily="18" charset="0"/>
                <a:cs typeface="Times New Roman" panose="02020603050405020304" pitchFamily="18" charset="0"/>
              </a:rPr>
              <a:t>HEISA = High External Input Agriculture</a:t>
            </a:r>
          </a:p>
          <a:p>
            <a:pPr algn="ct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0780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1000"/>
                                        <p:tgtEl>
                                          <p:spTgt spid="24"/>
                                        </p:tgtEl>
                                      </p:cBhvr>
                                    </p:animEffect>
                                    <p:anim calcmode="lin" valueType="num">
                                      <p:cBhvr>
                                        <p:cTn id="26" dur="1000" fill="hold"/>
                                        <p:tgtEl>
                                          <p:spTgt spid="24"/>
                                        </p:tgtEl>
                                        <p:attrNameLst>
                                          <p:attrName>ppt_x</p:attrName>
                                        </p:attrNameLst>
                                      </p:cBhvr>
                                      <p:tavLst>
                                        <p:tav tm="0">
                                          <p:val>
                                            <p:strVal val="#ppt_x"/>
                                          </p:val>
                                        </p:tav>
                                        <p:tav tm="100000">
                                          <p:val>
                                            <p:strVal val="#ppt_x"/>
                                          </p:val>
                                        </p:tav>
                                      </p:tavLst>
                                    </p:anim>
                                    <p:anim calcmode="lin" valueType="num">
                                      <p:cBhvr>
                                        <p:cTn id="2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1000"/>
                                        <p:tgtEl>
                                          <p:spTgt spid="15"/>
                                        </p:tgtEl>
                                      </p:cBhvr>
                                    </p:animEffect>
                                    <p:anim calcmode="lin" valueType="num">
                                      <p:cBhvr>
                                        <p:cTn id="52" dur="1000" fill="hold"/>
                                        <p:tgtEl>
                                          <p:spTgt spid="15"/>
                                        </p:tgtEl>
                                        <p:attrNameLst>
                                          <p:attrName>ppt_x</p:attrName>
                                        </p:attrNameLst>
                                      </p:cBhvr>
                                      <p:tavLst>
                                        <p:tav tm="0">
                                          <p:val>
                                            <p:strVal val="#ppt_x"/>
                                          </p:val>
                                        </p:tav>
                                        <p:tav tm="100000">
                                          <p:val>
                                            <p:strVal val="#ppt_x"/>
                                          </p:val>
                                        </p:tav>
                                      </p:tavLst>
                                    </p:anim>
                                    <p:anim calcmode="lin" valueType="num">
                                      <p:cBhvr>
                                        <p:cTn id="5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 calcmode="lin" valueType="num">
                                      <p:cBhvr additive="base">
                                        <p:cTn id="58" dur="500" fill="hold"/>
                                        <p:tgtEl>
                                          <p:spTgt spid="19"/>
                                        </p:tgtEl>
                                        <p:attrNameLst>
                                          <p:attrName>ppt_x</p:attrName>
                                        </p:attrNameLst>
                                      </p:cBhvr>
                                      <p:tavLst>
                                        <p:tav tm="0">
                                          <p:val>
                                            <p:strVal val="#ppt_x"/>
                                          </p:val>
                                        </p:tav>
                                        <p:tav tm="100000">
                                          <p:val>
                                            <p:strVal val="#ppt_x"/>
                                          </p:val>
                                        </p:tav>
                                      </p:tavLst>
                                    </p:anim>
                                    <p:anim calcmode="lin" valueType="num">
                                      <p:cBhvr additive="base">
                                        <p:cTn id="5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cBhvr additive="base">
                                        <p:cTn id="64" dur="500" fill="hold"/>
                                        <p:tgtEl>
                                          <p:spTgt spid="23"/>
                                        </p:tgtEl>
                                        <p:attrNameLst>
                                          <p:attrName>ppt_x</p:attrName>
                                        </p:attrNameLst>
                                      </p:cBhvr>
                                      <p:tavLst>
                                        <p:tav tm="0">
                                          <p:val>
                                            <p:strVal val="#ppt_x"/>
                                          </p:val>
                                        </p:tav>
                                        <p:tav tm="100000">
                                          <p:val>
                                            <p:strVal val="#ppt_x"/>
                                          </p:val>
                                        </p:tav>
                                      </p:tavLst>
                                    </p:anim>
                                    <p:anim calcmode="lin" valueType="num">
                                      <p:cBhvr additive="base">
                                        <p:cTn id="6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3" grpId="0" animBg="1"/>
      <p:bldP spid="14" grpId="0" animBg="1"/>
      <p:bldP spid="15" grpId="0" animBg="1"/>
      <p:bldP spid="17" grpId="0" animBg="1"/>
      <p:bldP spid="18" grpId="0" animBg="1"/>
      <p:bldP spid="19"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200025"/>
            <a:ext cx="10615613" cy="614363"/>
          </a:xfrm>
        </p:spPr>
        <p:txBody>
          <a:bodyPr>
            <a:normAutofit fontScale="90000"/>
          </a:bodyPr>
          <a:lstStyle/>
          <a:p>
            <a:r>
              <a:rPr lang="en-US" dirty="0" smtClean="0"/>
              <a:t>The food and nutrition </a:t>
            </a:r>
            <a:r>
              <a:rPr lang="en-US" dirty="0"/>
              <a:t>i</a:t>
            </a:r>
            <a:r>
              <a:rPr lang="en-US" dirty="0" smtClean="0"/>
              <a:t>nsecurity </a:t>
            </a:r>
            <a:r>
              <a:rPr lang="en-US" dirty="0"/>
              <a:t>p</a:t>
            </a:r>
            <a:r>
              <a:rPr lang="en-US" dirty="0" smtClean="0"/>
              <a:t>roblem (1/3)</a:t>
            </a:r>
            <a:endParaRPr lang="en-US" dirty="0"/>
          </a:p>
        </p:txBody>
      </p:sp>
      <p:pic>
        <p:nvPicPr>
          <p:cNvPr id="3" name="Picture 2"/>
          <p:cNvPicPr>
            <a:picLocks noChangeAspect="1"/>
          </p:cNvPicPr>
          <p:nvPr/>
        </p:nvPicPr>
        <p:blipFill>
          <a:blip r:embed="rId2"/>
          <a:stretch>
            <a:fillRect/>
          </a:stretch>
        </p:blipFill>
        <p:spPr>
          <a:xfrm>
            <a:off x="1700213" y="1252969"/>
            <a:ext cx="9886949" cy="5304994"/>
          </a:xfrm>
          <a:prstGeom prst="rect">
            <a:avLst/>
          </a:prstGeom>
        </p:spPr>
      </p:pic>
    </p:spTree>
    <p:extLst>
      <p:ext uri="{BB962C8B-B14F-4D97-AF65-F5344CB8AC3E}">
        <p14:creationId xmlns:p14="http://schemas.microsoft.com/office/powerpoint/2010/main" val="98643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825" y="157163"/>
            <a:ext cx="11015663" cy="528637"/>
          </a:xfrm>
        </p:spPr>
        <p:txBody>
          <a:bodyPr>
            <a:normAutofit fontScale="90000"/>
          </a:bodyPr>
          <a:lstStyle/>
          <a:p>
            <a:r>
              <a:rPr lang="en-US" dirty="0" smtClean="0"/>
              <a:t>The food and nutrition </a:t>
            </a:r>
            <a:r>
              <a:rPr lang="en-US" dirty="0"/>
              <a:t>i</a:t>
            </a:r>
            <a:r>
              <a:rPr lang="en-US" dirty="0" smtClean="0"/>
              <a:t>nsecurity </a:t>
            </a:r>
            <a:r>
              <a:rPr lang="en-US" dirty="0"/>
              <a:t>p</a:t>
            </a:r>
            <a:r>
              <a:rPr lang="en-US" dirty="0" smtClean="0"/>
              <a:t>roblem (2/3)</a:t>
            </a:r>
            <a:endParaRPr lang="en-US" dirty="0"/>
          </a:p>
        </p:txBody>
      </p:sp>
      <p:sp>
        <p:nvSpPr>
          <p:cNvPr id="3" name="Content Placeholder 2"/>
          <p:cNvSpPr>
            <a:spLocks noGrp="1"/>
          </p:cNvSpPr>
          <p:nvPr>
            <p:ph idx="1"/>
          </p:nvPr>
        </p:nvSpPr>
        <p:spPr>
          <a:xfrm>
            <a:off x="728663" y="685799"/>
            <a:ext cx="11315700" cy="6029325"/>
          </a:xfrm>
        </p:spPr>
        <p:txBody>
          <a:bodyPr>
            <a:normAutofit fontScale="92500" lnSpcReduction="10000"/>
          </a:bodyPr>
          <a:lstStyle/>
          <a:p>
            <a:r>
              <a:rPr lang="en-US" sz="2800" dirty="0" smtClean="0">
                <a:latin typeface="Times New Roman" panose="02020603050405020304" pitchFamily="18" charset="0"/>
                <a:cs typeface="Times New Roman" panose="02020603050405020304" pitchFamily="18" charset="0"/>
              </a:rPr>
              <a:t>The main reason why food is produced, i.e. for humans to be well-nourished and be healthy, has been pushed to the background, and production of food to make money has become the focus. THAT IS WHAT WE TEACH!!</a:t>
            </a:r>
          </a:p>
          <a:p>
            <a:r>
              <a:rPr lang="en-US" sz="2800" dirty="0" smtClean="0">
                <a:latin typeface="Times New Roman" panose="02020603050405020304" pitchFamily="18" charset="0"/>
                <a:cs typeface="Times New Roman" panose="02020603050405020304" pitchFamily="18" charset="0"/>
              </a:rPr>
              <a:t>The risk that arises is irresponsible agribusiness practices, which perpetuate food and nutrition insecurity and consumption of unsafe foods.</a:t>
            </a:r>
          </a:p>
          <a:p>
            <a:r>
              <a:rPr lang="en-US" sz="2800" dirty="0" smtClean="0">
                <a:latin typeface="Times New Roman" panose="02020603050405020304" pitchFamily="18" charset="0"/>
                <a:cs typeface="Times New Roman" panose="02020603050405020304" pitchFamily="18" charset="0"/>
              </a:rPr>
              <a:t>Several agribusinesses, </a:t>
            </a:r>
            <a:r>
              <a:rPr lang="en-US" sz="2800" dirty="0">
                <a:latin typeface="Times New Roman" panose="02020603050405020304" pitchFamily="18" charset="0"/>
                <a:cs typeface="Times New Roman" panose="02020603050405020304" pitchFamily="18" charset="0"/>
              </a:rPr>
              <a:t>which are supposed to put VALUE on </a:t>
            </a:r>
            <a:r>
              <a:rPr lang="en-US" sz="2800" dirty="0" smtClean="0">
                <a:latin typeface="Times New Roman" panose="02020603050405020304" pitchFamily="18" charset="0"/>
                <a:cs typeface="Times New Roman" panose="02020603050405020304" pitchFamily="18" charset="0"/>
              </a:rPr>
              <a:t>food along the value chains, tend </a:t>
            </a:r>
            <a:r>
              <a:rPr lang="en-US" sz="2800" dirty="0">
                <a:latin typeface="Times New Roman" panose="02020603050405020304" pitchFamily="18" charset="0"/>
                <a:cs typeface="Times New Roman" panose="02020603050405020304" pitchFamily="18" charset="0"/>
              </a:rPr>
              <a:t>to be so focused on </a:t>
            </a:r>
            <a:r>
              <a:rPr lang="en-US" sz="2800" dirty="0" smtClean="0">
                <a:latin typeface="Times New Roman" panose="02020603050405020304" pitchFamily="18" charset="0"/>
                <a:cs typeface="Times New Roman" panose="02020603050405020304" pitchFamily="18" charset="0"/>
              </a:rPr>
              <a:t>cutting costs and making </a:t>
            </a:r>
            <a:r>
              <a:rPr lang="en-US" sz="2800" dirty="0">
                <a:latin typeface="Times New Roman" panose="02020603050405020304" pitchFamily="18" charset="0"/>
                <a:cs typeface="Times New Roman" panose="02020603050405020304" pitchFamily="18" charset="0"/>
              </a:rPr>
              <a:t>money that they invariably destroy the food</a:t>
            </a:r>
            <a:r>
              <a:rPr lang="en-US" sz="2800" dirty="0" smtClean="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Food must be produced to ensure that </a:t>
            </a:r>
            <a:r>
              <a:rPr lang="en-US" sz="2800" b="1" dirty="0" smtClean="0">
                <a:latin typeface="Times New Roman" panose="02020603050405020304" pitchFamily="18" charset="0"/>
                <a:cs typeface="Times New Roman" panose="02020603050405020304" pitchFamily="18" charset="0"/>
              </a:rPr>
              <a:t>PEM</a:t>
            </a:r>
            <a:r>
              <a:rPr lang="en-US" sz="2800" b="1" dirty="0">
                <a:latin typeface="Times New Roman" panose="02020603050405020304" pitchFamily="18" charset="0"/>
                <a:cs typeface="Times New Roman" panose="02020603050405020304" pitchFamily="18" charset="0"/>
              </a:rPr>
              <a:t>, MM and OO </a:t>
            </a:r>
            <a:r>
              <a:rPr lang="en-US" sz="2800" dirty="0">
                <a:latin typeface="Times New Roman" panose="02020603050405020304" pitchFamily="18" charset="0"/>
                <a:cs typeface="Times New Roman" panose="02020603050405020304" pitchFamily="18" charset="0"/>
              </a:rPr>
              <a:t>are avoided </a:t>
            </a:r>
            <a:r>
              <a:rPr lang="en-US" sz="2800" dirty="0" smtClean="0">
                <a:latin typeface="Times New Roman" panose="02020603050405020304" pitchFamily="18" charset="0"/>
                <a:cs typeface="Times New Roman" panose="02020603050405020304" pitchFamily="18" charset="0"/>
              </a:rPr>
              <a:t>or reduced and </a:t>
            </a:r>
            <a:r>
              <a:rPr lang="en-US" sz="2800" dirty="0">
                <a:latin typeface="Times New Roman" panose="02020603050405020304" pitchFamily="18" charset="0"/>
                <a:cs typeface="Times New Roman" panose="02020603050405020304" pitchFamily="18" charset="0"/>
              </a:rPr>
              <a:t>that the food is safe</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Many Ghanaians, however, seem to be unconcerned about MM and OO.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“Junk food” seems to be order of the </a:t>
            </a:r>
            <a:r>
              <a:rPr lang="en-US" sz="2800" dirty="0" smtClean="0">
                <a:latin typeface="Times New Roman" panose="02020603050405020304" pitchFamily="18" charset="0"/>
                <a:cs typeface="Times New Roman" panose="02020603050405020304" pitchFamily="18" charset="0"/>
              </a:rPr>
              <a:t>times. </a:t>
            </a:r>
          </a:p>
          <a:p>
            <a:r>
              <a:rPr lang="en-US" sz="2800" dirty="0" smtClean="0">
                <a:latin typeface="Times New Roman" panose="02020603050405020304" pitchFamily="18" charset="0"/>
                <a:cs typeface="Times New Roman" panose="02020603050405020304" pitchFamily="18" charset="0"/>
              </a:rPr>
              <a:t>Farmers </a:t>
            </a:r>
            <a:r>
              <a:rPr lang="en-US" sz="2800" dirty="0">
                <a:latin typeface="Times New Roman" panose="02020603050405020304" pitchFamily="18" charset="0"/>
                <a:cs typeface="Times New Roman" panose="02020603050405020304" pitchFamily="18" charset="0"/>
              </a:rPr>
              <a:t>say some high yielding maize varieties are chaff and are meant to be fed to </a:t>
            </a:r>
            <a:r>
              <a:rPr lang="en-US" sz="2800" dirty="0" smtClean="0">
                <a:latin typeface="Times New Roman" panose="02020603050405020304" pitchFamily="18" charset="0"/>
                <a:cs typeface="Times New Roman" panose="02020603050405020304" pitchFamily="18" charset="0"/>
              </a:rPr>
              <a:t>animals; </a:t>
            </a:r>
            <a:r>
              <a:rPr lang="en-US" sz="2800" dirty="0">
                <a:latin typeface="Times New Roman" panose="02020603050405020304" pitchFamily="18" charset="0"/>
                <a:cs typeface="Times New Roman" panose="02020603050405020304" pitchFamily="18" charset="0"/>
              </a:rPr>
              <a:t>but agriculturists and agripreneurs are </a:t>
            </a:r>
            <a:r>
              <a:rPr lang="en-US" sz="2800" dirty="0" smtClean="0">
                <a:latin typeface="Times New Roman" panose="02020603050405020304" pitchFamily="18" charset="0"/>
                <a:cs typeface="Times New Roman" panose="02020603050405020304" pitchFamily="18" charset="0"/>
              </a:rPr>
              <a:t>much more interested in high yielding varieties.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365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0"/>
            <a:ext cx="10672763" cy="728663"/>
          </a:xfrm>
        </p:spPr>
        <p:txBody>
          <a:bodyPr>
            <a:normAutofit fontScale="90000"/>
          </a:bodyPr>
          <a:lstStyle/>
          <a:p>
            <a:r>
              <a:rPr lang="en-US" dirty="0"/>
              <a:t>The </a:t>
            </a:r>
            <a:r>
              <a:rPr lang="en-US" dirty="0" smtClean="0"/>
              <a:t>food </a:t>
            </a:r>
            <a:r>
              <a:rPr lang="en-US" dirty="0"/>
              <a:t>and </a:t>
            </a:r>
            <a:r>
              <a:rPr lang="en-US" dirty="0" smtClean="0"/>
              <a:t>nutrition </a:t>
            </a:r>
            <a:r>
              <a:rPr lang="en-US" dirty="0"/>
              <a:t>i</a:t>
            </a:r>
            <a:r>
              <a:rPr lang="en-US" dirty="0" smtClean="0"/>
              <a:t>nsecurity </a:t>
            </a:r>
            <a:r>
              <a:rPr lang="en-US" dirty="0"/>
              <a:t>p</a:t>
            </a:r>
            <a:r>
              <a:rPr lang="en-US" dirty="0" smtClean="0"/>
              <a:t>roblem (3/3</a:t>
            </a:r>
            <a:r>
              <a:rPr lang="en-US" dirty="0"/>
              <a:t>)</a:t>
            </a:r>
          </a:p>
        </p:txBody>
      </p:sp>
      <p:sp>
        <p:nvSpPr>
          <p:cNvPr id="3" name="Content Placeholder 2"/>
          <p:cNvSpPr>
            <a:spLocks noGrp="1"/>
          </p:cNvSpPr>
          <p:nvPr>
            <p:ph idx="1"/>
          </p:nvPr>
        </p:nvSpPr>
        <p:spPr>
          <a:xfrm>
            <a:off x="771525" y="585789"/>
            <a:ext cx="11272838" cy="6100762"/>
          </a:xfrm>
        </p:spPr>
        <p:txBody>
          <a:bodyPr>
            <a:normAutofit lnSpcReduction="10000"/>
          </a:bodyPr>
          <a:lstStyle/>
          <a:p>
            <a:r>
              <a:rPr lang="en-US" sz="2800" dirty="0" smtClean="0">
                <a:latin typeface="Times New Roman" panose="02020603050405020304" pitchFamily="18" charset="0"/>
                <a:cs typeface="Times New Roman" panose="02020603050405020304" pitchFamily="18" charset="0"/>
              </a:rPr>
              <a:t>Roots and tubers (cassava, yam, sweet potato etc), sorghum</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millet, local </a:t>
            </a:r>
            <a:r>
              <a:rPr lang="en-US" sz="2800" dirty="0">
                <a:latin typeface="Times New Roman" panose="02020603050405020304" pitchFamily="18" charset="0"/>
                <a:cs typeface="Times New Roman" panose="02020603050405020304" pitchFamily="18" charset="0"/>
              </a:rPr>
              <a:t>maize varieties </a:t>
            </a:r>
            <a:r>
              <a:rPr lang="en-US" sz="2800" dirty="0" smtClean="0">
                <a:latin typeface="Times New Roman" panose="02020603050405020304" pitchFamily="18" charset="0"/>
                <a:cs typeface="Times New Roman" panose="02020603050405020304" pitchFamily="18" charset="0"/>
              </a:rPr>
              <a:t>as well as the pulses and local vegetables are </a:t>
            </a:r>
            <a:r>
              <a:rPr lang="en-US" sz="2800" dirty="0">
                <a:latin typeface="Times New Roman" panose="02020603050405020304" pitchFamily="18" charset="0"/>
                <a:cs typeface="Times New Roman" panose="02020603050405020304" pitchFamily="18" charset="0"/>
              </a:rPr>
              <a:t>known to be some the most nutritious </a:t>
            </a:r>
            <a:r>
              <a:rPr lang="en-US" sz="2800" dirty="0" smtClean="0">
                <a:latin typeface="Times New Roman" panose="02020603050405020304" pitchFamily="18" charset="0"/>
                <a:cs typeface="Times New Roman" panose="02020603050405020304" pitchFamily="18" charset="0"/>
              </a:rPr>
              <a:t>foods. </a:t>
            </a:r>
            <a:r>
              <a:rPr lang="en-US" sz="2800" dirty="0">
                <a:latin typeface="Times New Roman" panose="02020603050405020304" pitchFamily="18" charset="0"/>
                <a:cs typeface="Times New Roman" panose="02020603050405020304" pitchFamily="18" charset="0"/>
              </a:rPr>
              <a:t>They </a:t>
            </a:r>
            <a:r>
              <a:rPr lang="en-US" sz="2800" dirty="0" smtClean="0">
                <a:latin typeface="Times New Roman" panose="02020603050405020304" pitchFamily="18" charset="0"/>
                <a:cs typeface="Times New Roman" panose="02020603050405020304" pitchFamily="18" charset="0"/>
              </a:rPr>
              <a:t>have </a:t>
            </a:r>
            <a:r>
              <a:rPr lang="en-US" sz="2800" dirty="0">
                <a:latin typeface="Times New Roman" panose="02020603050405020304" pitchFamily="18" charset="0"/>
                <a:cs typeface="Times New Roman" panose="02020603050405020304" pitchFamily="18" charset="0"/>
              </a:rPr>
              <a:t>vitamins </a:t>
            </a:r>
            <a:r>
              <a:rPr lang="en-US" sz="2800" dirty="0" smtClean="0">
                <a:latin typeface="Times New Roman" panose="02020603050405020304" pitchFamily="18" charset="0"/>
                <a:cs typeface="Times New Roman" panose="02020603050405020304" pitchFamily="18" charset="0"/>
              </a:rPr>
              <a:t>(such as vitamin </a:t>
            </a:r>
            <a:r>
              <a:rPr lang="en-US" sz="2800" dirty="0">
                <a:latin typeface="Times New Roman" panose="02020603050405020304" pitchFamily="18" charset="0"/>
                <a:cs typeface="Times New Roman" panose="02020603050405020304" pitchFamily="18" charset="0"/>
              </a:rPr>
              <a:t>B17) that can prevent </a:t>
            </a:r>
            <a:r>
              <a:rPr lang="en-US" sz="2800" dirty="0" smtClean="0">
                <a:latin typeface="Times New Roman" panose="02020603050405020304" pitchFamily="18" charset="0"/>
                <a:cs typeface="Times New Roman" panose="02020603050405020304" pitchFamily="18" charset="0"/>
              </a:rPr>
              <a:t>cancers and other diseases, but those are specifically the ones our agriculture sector is not supporting to any degree.</a:t>
            </a:r>
          </a:p>
          <a:p>
            <a:r>
              <a:rPr lang="en-US" sz="2800" dirty="0" smtClean="0">
                <a:latin typeface="Times New Roman" panose="02020603050405020304" pitchFamily="18" charset="0"/>
                <a:cs typeface="Times New Roman" panose="02020603050405020304" pitchFamily="18" charset="0"/>
              </a:rPr>
              <a:t>While organic foods (even organic toothbrushes – chewing sticks) are the ones the people from where we are copying our technologies are craving for, we are craving for “</a:t>
            </a:r>
            <a:r>
              <a:rPr lang="en-US" sz="2800" dirty="0" err="1" smtClean="0">
                <a:latin typeface="Times New Roman" panose="02020603050405020304" pitchFamily="18" charset="0"/>
                <a:cs typeface="Times New Roman" panose="02020603050405020304" pitchFamily="18" charset="0"/>
              </a:rPr>
              <a:t>chemicalized</a:t>
            </a:r>
            <a:r>
              <a:rPr lang="en-US" sz="2800" dirty="0" smtClean="0">
                <a:latin typeface="Times New Roman" panose="02020603050405020304" pitchFamily="18" charset="0"/>
                <a:cs typeface="Times New Roman" panose="02020603050405020304" pitchFamily="18" charset="0"/>
              </a:rPr>
              <a:t>” and junk foods.</a:t>
            </a:r>
          </a:p>
          <a:p>
            <a:r>
              <a:rPr lang="en-US" sz="2800" dirty="0" smtClean="0">
                <a:latin typeface="Times New Roman" panose="02020603050405020304" pitchFamily="18" charset="0"/>
                <a:cs typeface="Times New Roman" panose="02020603050405020304" pitchFamily="18" charset="0"/>
              </a:rPr>
              <a:t>Even if we become food self-sufficient in maize, rice, soybeans and the crops being promoted now, Ghana (and Africa) will continue to be very food and nutrition insecure until we accept that God did not make a mistake by putting us in a particular environment! We must stop pretending that we are in another environment!</a:t>
            </a:r>
          </a:p>
          <a:p>
            <a:r>
              <a:rPr lang="en-US" sz="2800" dirty="0" smtClean="0">
                <a:latin typeface="Times New Roman" panose="02020603050405020304" pitchFamily="18" charset="0"/>
                <a:cs typeface="Times New Roman" panose="02020603050405020304" pitchFamily="18" charset="0"/>
              </a:rPr>
              <a:t>According to ACET (2017) millet and sorghum are now seen </a:t>
            </a:r>
            <a:r>
              <a:rPr lang="en-US" sz="2800" dirty="0">
                <a:latin typeface="Times New Roman" panose="02020603050405020304" pitchFamily="18" charset="0"/>
                <a:cs typeface="Times New Roman" panose="02020603050405020304" pitchFamily="18" charset="0"/>
              </a:rPr>
              <a:t>as nutrient-packed “</a:t>
            </a:r>
            <a:r>
              <a:rPr lang="en-US" sz="2800" dirty="0" smtClean="0">
                <a:latin typeface="Times New Roman" panose="02020603050405020304" pitchFamily="18" charset="0"/>
                <a:cs typeface="Times New Roman" panose="02020603050405020304" pitchFamily="18" charset="0"/>
              </a:rPr>
              <a:t>superfoods” (in India and East Africa).</a:t>
            </a:r>
            <a:endParaRPr lang="en-US" sz="2800" dirty="0">
              <a:latin typeface="Times New Roman" panose="02020603050405020304" pitchFamily="18"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3454081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601200" cy="585788"/>
          </a:xfrm>
        </p:spPr>
        <p:txBody>
          <a:bodyPr>
            <a:normAutofit fontScale="90000"/>
          </a:bodyPr>
          <a:lstStyle/>
          <a:p>
            <a:r>
              <a:rPr lang="en-US" dirty="0" smtClean="0"/>
              <a:t>Synthesis (1/2)</a:t>
            </a:r>
            <a:endParaRPr lang="en-US" dirty="0"/>
          </a:p>
        </p:txBody>
      </p:sp>
      <p:sp>
        <p:nvSpPr>
          <p:cNvPr id="3" name="Content Placeholder 2"/>
          <p:cNvSpPr>
            <a:spLocks noGrp="1"/>
          </p:cNvSpPr>
          <p:nvPr>
            <p:ph idx="1"/>
          </p:nvPr>
        </p:nvSpPr>
        <p:spPr>
          <a:xfrm>
            <a:off x="1143000" y="585788"/>
            <a:ext cx="10458450" cy="6272212"/>
          </a:xfrm>
        </p:spPr>
        <p:txBody>
          <a:bodyPr>
            <a:normAutofit/>
          </a:bodyPr>
          <a:lstStyle/>
          <a:p>
            <a:r>
              <a:rPr lang="en-US" sz="2800" dirty="0" smtClean="0">
                <a:latin typeface="Times New Roman" panose="02020603050405020304" pitchFamily="18" charset="0"/>
                <a:cs typeface="Times New Roman" panose="02020603050405020304" pitchFamily="18" charset="0"/>
              </a:rPr>
              <a:t>Our agriculture, especially food sub-sector, is still in the doldrums.</a:t>
            </a:r>
          </a:p>
          <a:p>
            <a:r>
              <a:rPr lang="en-US" sz="2800" dirty="0" err="1" smtClean="0">
                <a:latin typeface="Times New Roman" panose="02020603050405020304" pitchFamily="18" charset="0"/>
                <a:cs typeface="Times New Roman" panose="02020603050405020304" pitchFamily="18" charset="0"/>
              </a:rPr>
              <a:t>Dzanku</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a:t>
            </a:r>
            <a:r>
              <a:rPr lang="en-US" sz="2800" dirty="0" err="1">
                <a:latin typeface="Times New Roman" panose="02020603050405020304" pitchFamily="18" charset="0"/>
                <a:cs typeface="Times New Roman" panose="02020603050405020304" pitchFamily="18" charset="0"/>
              </a:rPr>
              <a:t>Udry</a:t>
            </a:r>
            <a:r>
              <a:rPr lang="en-US" sz="2800" dirty="0">
                <a:latin typeface="Times New Roman" panose="02020603050405020304" pitchFamily="18" charset="0"/>
                <a:cs typeface="Times New Roman" panose="02020603050405020304" pitchFamily="18" charset="0"/>
              </a:rPr>
              <a:t> (2017) </a:t>
            </a:r>
            <a:r>
              <a:rPr lang="en-US" sz="2800" dirty="0" smtClean="0">
                <a:latin typeface="Times New Roman" panose="02020603050405020304" pitchFamily="18" charset="0"/>
                <a:cs typeface="Times New Roman" panose="02020603050405020304" pitchFamily="18" charset="0"/>
              </a:rPr>
              <a:t>summarized the prevailing situation as: “</a:t>
            </a:r>
            <a:r>
              <a:rPr lang="en-US" sz="2800" dirty="0">
                <a:latin typeface="Times New Roman" panose="02020603050405020304" pitchFamily="18" charset="0"/>
                <a:cs typeface="Times New Roman" panose="02020603050405020304" pitchFamily="18" charset="0"/>
              </a:rPr>
              <a:t>farmers in Ghana have been subject to widely fluctuating economic policies over the six post-independence decades… Throughout this period farmers have continued to face the fundamental challenges of inadequate infrastructure, reliance on rain fed cultivation, high transactions costs, highly imperfect financial markets, and a very low level in the public goods of new agricultural technologies, seed systems, cadastral surveys or the legal reforms necessary to make land rights more transparent and secure</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In simple language, for sixty years we have not gone anywhere in the agriculture sector.</a:t>
            </a:r>
          </a:p>
          <a:p>
            <a:r>
              <a:rPr lang="en-US" sz="2800" dirty="0" smtClean="0">
                <a:latin typeface="Times New Roman" panose="02020603050405020304" pitchFamily="18" charset="0"/>
                <a:cs typeface="Times New Roman" panose="02020603050405020304" pitchFamily="18" charset="0"/>
              </a:rPr>
              <a:t>Question is if the models we have pursued for over six decades are not producing </a:t>
            </a:r>
            <a:r>
              <a:rPr lang="en-US" sz="2800" dirty="0">
                <a:latin typeface="Times New Roman" panose="02020603050405020304" pitchFamily="18" charset="0"/>
                <a:cs typeface="Times New Roman" panose="02020603050405020304" pitchFamily="18" charset="0"/>
              </a:rPr>
              <a:t>meaningful results </a:t>
            </a:r>
            <a:r>
              <a:rPr lang="en-US" sz="2800" dirty="0" smtClean="0">
                <a:latin typeface="Times New Roman" panose="02020603050405020304" pitchFamily="18" charset="0"/>
                <a:cs typeface="Times New Roman" panose="02020603050405020304" pitchFamily="18" charset="0"/>
              </a:rPr>
              <a:t>why </a:t>
            </a:r>
            <a:r>
              <a:rPr lang="en-US" sz="2800" dirty="0">
                <a:latin typeface="Times New Roman" panose="02020603050405020304" pitchFamily="18" charset="0"/>
                <a:cs typeface="Times New Roman" panose="02020603050405020304" pitchFamily="18" charset="0"/>
              </a:rPr>
              <a:t>are they still </a:t>
            </a:r>
            <a:r>
              <a:rPr lang="en-US" sz="2800" dirty="0" smtClean="0">
                <a:latin typeface="Times New Roman" panose="02020603050405020304" pitchFamily="18" charset="0"/>
                <a:cs typeface="Times New Roman" panose="02020603050405020304" pitchFamily="18" charset="0"/>
              </a:rPr>
              <a:t>dominant?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88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14300"/>
            <a:ext cx="9601200" cy="500063"/>
          </a:xfrm>
        </p:spPr>
        <p:txBody>
          <a:bodyPr>
            <a:normAutofit fontScale="90000"/>
          </a:bodyPr>
          <a:lstStyle/>
          <a:p>
            <a:r>
              <a:rPr lang="en-US" dirty="0" smtClean="0"/>
              <a:t>Synthesis (2/2)</a:t>
            </a:r>
            <a:endParaRPr lang="en-US" dirty="0"/>
          </a:p>
        </p:txBody>
      </p:sp>
      <p:sp>
        <p:nvSpPr>
          <p:cNvPr id="3" name="Content Placeholder 2"/>
          <p:cNvSpPr>
            <a:spLocks noGrp="1"/>
          </p:cNvSpPr>
          <p:nvPr>
            <p:ph idx="1"/>
          </p:nvPr>
        </p:nvSpPr>
        <p:spPr>
          <a:xfrm>
            <a:off x="757239" y="614362"/>
            <a:ext cx="11315700" cy="6243637"/>
          </a:xfrm>
        </p:spPr>
        <p:txBody>
          <a:bodyPr>
            <a:noAutofit/>
          </a:bodyPr>
          <a:lstStyle/>
          <a:p>
            <a:r>
              <a:rPr lang="en-US" sz="2800" dirty="0" smtClean="0">
                <a:latin typeface="Times New Roman" panose="02020603050405020304" pitchFamily="18" charset="0"/>
                <a:cs typeface="Times New Roman" panose="02020603050405020304" pitchFamily="18" charset="0"/>
              </a:rPr>
              <a:t>They are still dominant because:</a:t>
            </a:r>
          </a:p>
          <a:p>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1) They meet the needs of global agribusinesses and their local </a:t>
            </a:r>
            <a:r>
              <a:rPr lang="en-US" sz="2800" dirty="0" smtClean="0">
                <a:latin typeface="Times New Roman" panose="02020603050405020304" pitchFamily="18" charset="0"/>
                <a:cs typeface="Times New Roman" panose="02020603050405020304" pitchFamily="18" charset="0"/>
              </a:rPr>
              <a:t>accomplices; especially the input and equipment suppliers.</a:t>
            </a:r>
          </a:p>
          <a:p>
            <a:r>
              <a:rPr lang="en-US" sz="2800" dirty="0" smtClean="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They have very </a:t>
            </a:r>
            <a:r>
              <a:rPr lang="en-US" sz="2800" dirty="0">
                <a:latin typeface="Times New Roman" panose="02020603050405020304" pitchFamily="18" charset="0"/>
                <a:cs typeface="Times New Roman" panose="02020603050405020304" pitchFamily="18" charset="0"/>
              </a:rPr>
              <a:t>strong political and elite appeal.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They are easy to implement </a:t>
            </a:r>
            <a:r>
              <a:rPr lang="en-US" sz="2800" dirty="0" smtClean="0">
                <a:latin typeface="Times New Roman" panose="02020603050405020304" pitchFamily="18" charset="0"/>
                <a:cs typeface="Times New Roman" panose="02020603050405020304" pitchFamily="18" charset="0"/>
              </a:rPr>
              <a:t>(They meet </a:t>
            </a:r>
            <a:r>
              <a:rPr lang="en-US" sz="2800" dirty="0">
                <a:latin typeface="Times New Roman" panose="02020603050405020304" pitchFamily="18" charset="0"/>
                <a:cs typeface="Times New Roman" panose="02020603050405020304" pitchFamily="18" charset="0"/>
              </a:rPr>
              <a:t>the needs of lazy project implementers</a:t>
            </a:r>
            <a:r>
              <a:rPr lang="en-US" sz="2800" dirty="0" smtClean="0">
                <a:latin typeface="Times New Roman" panose="02020603050405020304" pitchFamily="18" charset="0"/>
                <a:cs typeface="Times New Roman" panose="02020603050405020304" pitchFamily="18" charset="0"/>
              </a:rPr>
              <a:t>). </a:t>
            </a:r>
          </a:p>
          <a:p>
            <a:r>
              <a:rPr lang="en-US" sz="2800" dirty="0" smtClean="0">
                <a:latin typeface="Times New Roman" panose="02020603050405020304" pitchFamily="18" charset="0"/>
                <a:cs typeface="Times New Roman" panose="02020603050405020304" pitchFamily="18" charset="0"/>
              </a:rPr>
              <a:t>4) </a:t>
            </a:r>
            <a:r>
              <a:rPr lang="en-US" sz="2800" dirty="0">
                <a:latin typeface="Times New Roman" panose="02020603050405020304" pitchFamily="18" charset="0"/>
                <a:cs typeface="Times New Roman" panose="02020603050405020304" pitchFamily="18" charset="0"/>
              </a:rPr>
              <a:t>Researchers are very comfortable with </a:t>
            </a:r>
            <a:r>
              <a:rPr lang="en-US" sz="2800" dirty="0" smtClean="0">
                <a:latin typeface="Times New Roman" panose="02020603050405020304" pitchFamily="18" charset="0"/>
                <a:cs typeface="Times New Roman" panose="02020603050405020304" pitchFamily="18" charset="0"/>
              </a:rPr>
              <a:t>such; they </a:t>
            </a:r>
            <a:r>
              <a:rPr lang="en-US" sz="2800" dirty="0">
                <a:latin typeface="Times New Roman" panose="02020603050405020304" pitchFamily="18" charset="0"/>
                <a:cs typeface="Times New Roman" panose="02020603050405020304" pitchFamily="18" charset="0"/>
              </a:rPr>
              <a:t>are very simple to </a:t>
            </a:r>
            <a:r>
              <a:rPr lang="en-US" sz="2800" dirty="0" smtClean="0">
                <a:latin typeface="Times New Roman" panose="02020603050405020304" pitchFamily="18" charset="0"/>
                <a:cs typeface="Times New Roman" panose="02020603050405020304" pitchFamily="18" charset="0"/>
              </a:rPr>
              <a:t>deal with.</a:t>
            </a:r>
          </a:p>
          <a:p>
            <a:r>
              <a:rPr lang="en-US" sz="2800" dirty="0" smtClean="0">
                <a:latin typeface="Times New Roman" panose="02020603050405020304" pitchFamily="18" charset="0"/>
                <a:cs typeface="Times New Roman" panose="02020603050405020304" pitchFamily="18" charset="0"/>
              </a:rPr>
              <a:t>Conclusion is that the Ghanaian (African) agricultural political economy structure is </a:t>
            </a:r>
            <a:r>
              <a:rPr lang="en-US" sz="2800" b="1" dirty="0" smtClean="0">
                <a:latin typeface="Times New Roman" panose="02020603050405020304" pitchFamily="18" charset="0"/>
                <a:cs typeface="Times New Roman" panose="02020603050405020304" pitchFamily="18" charset="0"/>
              </a:rPr>
              <a:t>anti-development </a:t>
            </a:r>
            <a:r>
              <a:rPr lang="en-US" sz="2800" dirty="0" smtClean="0">
                <a:latin typeface="Times New Roman" panose="02020603050405020304" pitchFamily="18" charset="0"/>
                <a:cs typeface="Times New Roman" panose="02020603050405020304" pitchFamily="18" charset="0"/>
              </a:rPr>
              <a:t>and must change.  </a:t>
            </a:r>
          </a:p>
          <a:p>
            <a:r>
              <a:rPr lang="en-US" sz="2800" dirty="0" smtClean="0">
                <a:latin typeface="Times New Roman" panose="02020603050405020304" pitchFamily="18" charset="0"/>
                <a:cs typeface="Times New Roman" panose="02020603050405020304" pitchFamily="18" charset="0"/>
              </a:rPr>
              <a:t>The situation is very serious because “dependency </a:t>
            </a:r>
            <a:r>
              <a:rPr lang="en-US" sz="2800" dirty="0">
                <a:latin typeface="Times New Roman" panose="02020603050405020304" pitchFamily="18" charset="0"/>
                <a:cs typeface="Times New Roman" panose="02020603050405020304" pitchFamily="18" charset="0"/>
              </a:rPr>
              <a:t>on food imports is depressing domestic currencies, driving up inflation, while causing huge </a:t>
            </a:r>
            <a:r>
              <a:rPr lang="en-US" sz="2800" dirty="0" smtClean="0">
                <a:latin typeface="Times New Roman" panose="02020603050405020304" pitchFamily="18" charset="0"/>
                <a:cs typeface="Times New Roman" panose="02020603050405020304" pitchFamily="18" charset="0"/>
              </a:rPr>
              <a:t>UE </a:t>
            </a:r>
            <a:r>
              <a:rPr lang="en-US" sz="2800" dirty="0">
                <a:latin typeface="Times New Roman" panose="02020603050405020304" pitchFamily="18" charset="0"/>
                <a:cs typeface="Times New Roman" panose="02020603050405020304" pitchFamily="18" charset="0"/>
              </a:rPr>
              <a:t>in rural areas, especially among the youths</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Adesina</a:t>
            </a:r>
            <a:r>
              <a:rPr lang="en-US" sz="2800" smtClean="0">
                <a:latin typeface="Times New Roman" panose="02020603050405020304" pitchFamily="18" charset="0"/>
                <a:cs typeface="Times New Roman" panose="02020603050405020304" pitchFamily="18" charset="0"/>
              </a:rPr>
              <a:t>, 2016).</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512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114299"/>
            <a:ext cx="10501313" cy="600075"/>
          </a:xfrm>
        </p:spPr>
        <p:txBody>
          <a:bodyPr>
            <a:normAutofit fontScale="90000"/>
          </a:bodyPr>
          <a:lstStyle/>
          <a:p>
            <a:r>
              <a:rPr lang="en-US" dirty="0" smtClean="0"/>
              <a:t>Some misconceptions and contradictions (1/2)</a:t>
            </a:r>
            <a:endParaRPr lang="en-US" dirty="0"/>
          </a:p>
        </p:txBody>
      </p:sp>
      <p:sp>
        <p:nvSpPr>
          <p:cNvPr id="3" name="Content Placeholder 2"/>
          <p:cNvSpPr>
            <a:spLocks noGrp="1"/>
          </p:cNvSpPr>
          <p:nvPr>
            <p:ph idx="1"/>
          </p:nvPr>
        </p:nvSpPr>
        <p:spPr>
          <a:xfrm>
            <a:off x="928689" y="857250"/>
            <a:ext cx="11058524" cy="5843588"/>
          </a:xfrm>
        </p:spPr>
        <p:txBody>
          <a:bodyPr>
            <a:normAutofit lnSpcReduction="10000"/>
          </a:bodyPr>
          <a:lstStyle/>
          <a:p>
            <a:r>
              <a:rPr lang="en-US" sz="2800" dirty="0" smtClean="0">
                <a:latin typeface="Times New Roman" panose="02020603050405020304" pitchFamily="18" charset="0"/>
                <a:cs typeface="Times New Roman" panose="02020603050405020304" pitchFamily="18" charset="0"/>
              </a:rPr>
              <a:t>“Small farmers do not use “improved planting materials” and fertilizers because they do not know the benefits and because they are illiterate”. The fact is that current </a:t>
            </a:r>
            <a:r>
              <a:rPr lang="en-US" sz="2800" dirty="0">
                <a:latin typeface="Times New Roman" panose="02020603050405020304" pitchFamily="18" charset="0"/>
                <a:cs typeface="Times New Roman" panose="02020603050405020304" pitchFamily="18" charset="0"/>
              </a:rPr>
              <a:t>high prices of inputs and lack of markets </a:t>
            </a:r>
            <a:r>
              <a:rPr lang="en-US" sz="2800" dirty="0" smtClean="0">
                <a:latin typeface="Times New Roman" panose="02020603050405020304" pitchFamily="18" charset="0"/>
                <a:cs typeface="Times New Roman" panose="02020603050405020304" pitchFamily="18" charset="0"/>
              </a:rPr>
              <a:t>do not make adoption of these practices economically rational or reasonable. Indeed if farmers were to strictly take “farming as a business” we would all have no food to eat!</a:t>
            </a:r>
          </a:p>
          <a:p>
            <a:r>
              <a:rPr lang="en-US" sz="2800" dirty="0" smtClean="0">
                <a:latin typeface="Times New Roman" panose="02020603050405020304" pitchFamily="18" charset="0"/>
                <a:cs typeface="Times New Roman" panose="02020603050405020304" pitchFamily="18" charset="0"/>
              </a:rPr>
              <a:t>“We must strive to be competitive in the production of rice, soybeans, chickens etc”!! NONSENSE!! Competitive with who? Japan, Thailand, US, Brazil? How can that ever happen?? Why not concentrate in areas we have competitive advantage?</a:t>
            </a:r>
          </a:p>
          <a:p>
            <a:r>
              <a:rPr lang="en-US" sz="2800" dirty="0" smtClean="0">
                <a:latin typeface="Times New Roman" panose="02020603050405020304" pitchFamily="18" charset="0"/>
                <a:cs typeface="Times New Roman" panose="02020603050405020304" pitchFamily="18" charset="0"/>
              </a:rPr>
              <a:t>“We need large plantations of tree crops”. Well cocoa has a different story. Our cocoa is desired most because of sun-drying. Imagine sun-drying cocoa beans from a 100 hectare farm; not to talk of the slump in price as a result to very large production. </a:t>
            </a:r>
          </a:p>
        </p:txBody>
      </p:sp>
    </p:spTree>
    <p:extLst>
      <p:ext uri="{BB962C8B-B14F-4D97-AF65-F5344CB8AC3E}">
        <p14:creationId xmlns:p14="http://schemas.microsoft.com/office/powerpoint/2010/main" val="412889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0"/>
            <a:ext cx="11044239" cy="671514"/>
          </a:xfrm>
        </p:spPr>
        <p:txBody>
          <a:bodyPr>
            <a:normAutofit fontScale="90000"/>
          </a:bodyPr>
          <a:lstStyle/>
          <a:p>
            <a:r>
              <a:rPr lang="en-US" dirty="0" smtClean="0"/>
              <a:t>Some misconceptions and contradictions (2/2)</a:t>
            </a:r>
            <a:endParaRPr lang="en-US" dirty="0"/>
          </a:p>
        </p:txBody>
      </p:sp>
      <p:sp>
        <p:nvSpPr>
          <p:cNvPr id="3" name="Content Placeholder 2"/>
          <p:cNvSpPr>
            <a:spLocks noGrp="1"/>
          </p:cNvSpPr>
          <p:nvPr>
            <p:ph idx="1"/>
          </p:nvPr>
        </p:nvSpPr>
        <p:spPr>
          <a:xfrm>
            <a:off x="757239" y="671515"/>
            <a:ext cx="11301412" cy="6043610"/>
          </a:xfrm>
        </p:spPr>
        <p:txBody>
          <a:bodyPr>
            <a:normAutofit fontScale="85000" lnSpcReduction="20000"/>
          </a:bodyPr>
          <a:lstStyle/>
          <a:p>
            <a:r>
              <a:rPr lang="en-US" sz="3000" dirty="0" smtClean="0">
                <a:latin typeface="Times New Roman" panose="02020603050405020304" pitchFamily="18" charset="0"/>
                <a:cs typeface="Times New Roman" panose="02020603050405020304" pitchFamily="18" charset="0"/>
              </a:rPr>
              <a:t>“5</a:t>
            </a:r>
            <a:r>
              <a:rPr lang="en-US" sz="3000" dirty="0">
                <a:latin typeface="Times New Roman" panose="02020603050405020304" pitchFamily="18" charset="0"/>
                <a:cs typeface="Times New Roman" panose="02020603050405020304" pitchFamily="18" charset="0"/>
              </a:rPr>
              <a:t>% of farmers feed </a:t>
            </a:r>
            <a:r>
              <a:rPr lang="en-US" sz="3000" dirty="0" smtClean="0">
                <a:latin typeface="Times New Roman" panose="02020603050405020304" pitchFamily="18" charset="0"/>
                <a:cs typeface="Times New Roman" panose="02020603050405020304" pitchFamily="18" charset="0"/>
              </a:rPr>
              <a:t>millions </a:t>
            </a:r>
            <a:r>
              <a:rPr lang="en-US" sz="3000" dirty="0">
                <a:latin typeface="Times New Roman" panose="02020603050405020304" pitchFamily="18" charset="0"/>
                <a:cs typeface="Times New Roman" panose="02020603050405020304" pitchFamily="18" charset="0"/>
              </a:rPr>
              <a:t>of Americans and that is the correct model to </a:t>
            </a:r>
            <a:r>
              <a:rPr lang="en-US" sz="3000" dirty="0" smtClean="0">
                <a:latin typeface="Times New Roman" panose="02020603050405020304" pitchFamily="18" charset="0"/>
                <a:cs typeface="Times New Roman" panose="02020603050405020304" pitchFamily="18" charset="0"/>
              </a:rPr>
              <a:t>follow”. </a:t>
            </a:r>
            <a:r>
              <a:rPr lang="en-US" sz="3000" dirty="0">
                <a:latin typeface="Times New Roman" panose="02020603050405020304" pitchFamily="18" charset="0"/>
                <a:cs typeface="Times New Roman" panose="02020603050405020304" pitchFamily="18" charset="0"/>
              </a:rPr>
              <a:t>Many questions </a:t>
            </a:r>
            <a:r>
              <a:rPr lang="en-US" sz="3000" dirty="0" smtClean="0">
                <a:latin typeface="Times New Roman" panose="02020603050405020304" pitchFamily="18" charset="0"/>
                <a:cs typeface="Times New Roman" panose="02020603050405020304" pitchFamily="18" charset="0"/>
              </a:rPr>
              <a:t>arise but </a:t>
            </a:r>
            <a:r>
              <a:rPr lang="en-US" sz="3000" dirty="0">
                <a:latin typeface="Times New Roman" panose="02020603050405020304" pitchFamily="18" charset="0"/>
                <a:cs typeface="Times New Roman" panose="02020603050405020304" pitchFamily="18" charset="0"/>
              </a:rPr>
              <a:t>let us take </a:t>
            </a:r>
            <a:r>
              <a:rPr lang="en-US" sz="3000" dirty="0" smtClean="0">
                <a:latin typeface="Times New Roman" panose="02020603050405020304" pitchFamily="18" charset="0"/>
                <a:cs typeface="Times New Roman" panose="02020603050405020304" pitchFamily="18" charset="0"/>
              </a:rPr>
              <a:t>just two. </a:t>
            </a:r>
            <a:r>
              <a:rPr lang="en-US" sz="3000" dirty="0">
                <a:latin typeface="Times New Roman" panose="02020603050405020304" pitchFamily="18" charset="0"/>
                <a:cs typeface="Times New Roman" panose="02020603050405020304" pitchFamily="18" charset="0"/>
              </a:rPr>
              <a:t>What will we do with the 95% displaced </a:t>
            </a:r>
            <a:r>
              <a:rPr lang="en-US" sz="3000" dirty="0" smtClean="0">
                <a:latin typeface="Times New Roman" panose="02020603050405020304" pitchFamily="18" charset="0"/>
                <a:cs typeface="Times New Roman" panose="02020603050405020304" pitchFamily="18" charset="0"/>
              </a:rPr>
              <a:t>farmers? Why has that not happened for over 60 years?</a:t>
            </a:r>
          </a:p>
          <a:p>
            <a:r>
              <a:rPr lang="en-US" sz="3000" dirty="0" smtClean="0">
                <a:latin typeface="Times New Roman" panose="02020603050405020304" pitchFamily="18" charset="0"/>
                <a:cs typeface="Times New Roman" panose="02020603050405020304" pitchFamily="18" charset="0"/>
              </a:rPr>
              <a:t>“Inorganic fertilizers </a:t>
            </a:r>
            <a:r>
              <a:rPr lang="en-US" sz="3000" dirty="0">
                <a:latin typeface="Times New Roman" panose="02020603050405020304" pitchFamily="18" charset="0"/>
                <a:cs typeface="Times New Roman" panose="02020603050405020304" pitchFamily="18" charset="0"/>
              </a:rPr>
              <a:t>are the main answer to soil </a:t>
            </a:r>
            <a:r>
              <a:rPr lang="en-US" sz="3000" dirty="0" smtClean="0">
                <a:latin typeface="Times New Roman" panose="02020603050405020304" pitchFamily="18" charset="0"/>
                <a:cs typeface="Times New Roman" panose="02020603050405020304" pitchFamily="18" charset="0"/>
              </a:rPr>
              <a:t>infertility”! </a:t>
            </a:r>
            <a:r>
              <a:rPr lang="en-US" sz="3000" dirty="0">
                <a:latin typeface="Times New Roman" panose="02020603050405020304" pitchFamily="18" charset="0"/>
                <a:cs typeface="Times New Roman" panose="02020603050405020304" pitchFamily="18" charset="0"/>
              </a:rPr>
              <a:t>Short-run may be; long-run NO! The contribution of pulses to the sustainability of cropping systems, soil fertility and ecosystem resilience as well as human nutrition is enormous (FAO, 2017). CLI is another sustainable soil fertility practice </a:t>
            </a:r>
            <a:r>
              <a:rPr lang="en-US" sz="3000" dirty="0" smtClean="0">
                <a:latin typeface="Times New Roman" panose="02020603050405020304" pitchFamily="18" charset="0"/>
                <a:cs typeface="Times New Roman" panose="02020603050405020304" pitchFamily="18" charset="0"/>
              </a:rPr>
              <a:t>and it has been a </a:t>
            </a:r>
            <a:r>
              <a:rPr lang="en-US" sz="3000" dirty="0">
                <a:latin typeface="Times New Roman" panose="02020603050405020304" pitchFamily="18" charset="0"/>
                <a:cs typeface="Times New Roman" panose="02020603050405020304" pitchFamily="18" charset="0"/>
              </a:rPr>
              <a:t>small farmer practice.</a:t>
            </a:r>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We import improved seeds and fertilizers every year but continue to complain that our farmers use very little of them. So what happens to the large quantities left every year? The massive importation is every year!! </a:t>
            </a:r>
          </a:p>
          <a:p>
            <a:r>
              <a:rPr lang="en-US" sz="3000" dirty="0" smtClean="0">
                <a:latin typeface="Times New Roman" panose="02020603050405020304" pitchFamily="18" charset="0"/>
                <a:cs typeface="Times New Roman" panose="02020603050405020304" pitchFamily="18" charset="0"/>
              </a:rPr>
              <a:t>Also the farmers do not use these inputs to increase yields yet what they produce have limited markets and low prices. What will happen if they adopt the practices?</a:t>
            </a:r>
          </a:p>
          <a:p>
            <a:r>
              <a:rPr lang="en-US" sz="3000" dirty="0" smtClean="0">
                <a:latin typeface="Times New Roman" panose="02020603050405020304" pitchFamily="18" charset="0"/>
                <a:cs typeface="Times New Roman" panose="02020603050405020304" pitchFamily="18" charset="0"/>
              </a:rPr>
              <a:t>These misconceptions and contradictions clearly indicate that we do not know what we are doing and </a:t>
            </a:r>
            <a:r>
              <a:rPr lang="en-US" sz="3000" b="1" dirty="0" smtClean="0">
                <a:latin typeface="Times New Roman" panose="02020603050405020304" pitchFamily="18" charset="0"/>
                <a:cs typeface="Times New Roman" panose="02020603050405020304" pitchFamily="18" charset="0"/>
              </a:rPr>
              <a:t>do not understand </a:t>
            </a:r>
            <a:r>
              <a:rPr lang="en-US" sz="3000" dirty="0" smtClean="0">
                <a:latin typeface="Times New Roman" panose="02020603050405020304" pitchFamily="18" charset="0"/>
                <a:cs typeface="Times New Roman" panose="02020603050405020304" pitchFamily="18" charset="0"/>
              </a:rPr>
              <a:t>the African smallholder farmer!</a:t>
            </a:r>
          </a:p>
          <a:p>
            <a:r>
              <a:rPr lang="en-US" sz="3000" dirty="0" smtClean="0">
                <a:latin typeface="Times New Roman" panose="02020603050405020304" pitchFamily="18" charset="0"/>
                <a:cs typeface="Times New Roman" panose="02020603050405020304" pitchFamily="18" charset="0"/>
              </a:rPr>
              <a:t>We are lucky that he/she still feeds us from the &lt; 2 acre hoe and cutlass farm!</a:t>
            </a:r>
            <a:endParaRPr lang="en-US" sz="3000" dirty="0">
              <a:latin typeface="Times New Roman" panose="02020603050405020304" pitchFamily="18"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2491878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25" y="114300"/>
            <a:ext cx="11191875" cy="557213"/>
          </a:xfrm>
        </p:spPr>
        <p:txBody>
          <a:bodyPr>
            <a:noAutofit/>
          </a:bodyPr>
          <a:lstStyle/>
          <a:p>
            <a:r>
              <a:rPr lang="en-US" sz="3600" b="1" dirty="0" smtClean="0"/>
              <a:t>What have I done about these ideas? (1/2)</a:t>
            </a:r>
            <a:endParaRPr lang="en-US" sz="3600" b="1" dirty="0"/>
          </a:p>
        </p:txBody>
      </p:sp>
      <p:sp>
        <p:nvSpPr>
          <p:cNvPr id="3" name="Content Placeholder 2"/>
          <p:cNvSpPr>
            <a:spLocks noGrp="1"/>
          </p:cNvSpPr>
          <p:nvPr>
            <p:ph idx="1"/>
          </p:nvPr>
        </p:nvSpPr>
        <p:spPr>
          <a:xfrm>
            <a:off x="885825" y="671513"/>
            <a:ext cx="11187113" cy="6043612"/>
          </a:xfrm>
        </p:spPr>
        <p:txBody>
          <a:bodyPr>
            <a:normAutofit/>
          </a:bodyPr>
          <a:lstStyle/>
          <a:p>
            <a:r>
              <a:rPr lang="en-US" sz="2800" dirty="0" smtClean="0">
                <a:latin typeface="Times New Roman" panose="02020603050405020304" pitchFamily="18" charset="0"/>
                <a:cs typeface="Times New Roman" panose="02020603050405020304" pitchFamily="18" charset="0"/>
              </a:rPr>
              <a:t>Well in the eyes of “those who matter” our ideas “do not matter”!!</a:t>
            </a:r>
          </a:p>
          <a:p>
            <a:r>
              <a:rPr lang="en-US" sz="2800" dirty="0" smtClean="0">
                <a:latin typeface="Times New Roman" panose="02020603050405020304" pitchFamily="18" charset="0"/>
                <a:cs typeface="Times New Roman" panose="02020603050405020304" pitchFamily="18" charset="0"/>
              </a:rPr>
              <a:t>But I have been convinced of these since my undergraduate times:</a:t>
            </a:r>
          </a:p>
          <a:p>
            <a:r>
              <a:rPr lang="en-US" sz="2800" dirty="0" smtClean="0">
                <a:latin typeface="Times New Roman" panose="02020603050405020304" pitchFamily="18" charset="0"/>
                <a:cs typeface="Times New Roman" panose="02020603050405020304" pitchFamily="18" charset="0"/>
              </a:rPr>
              <a:t>The Legon Farmer – Rice Production in Northern Ghana (1975).</a:t>
            </a:r>
          </a:p>
          <a:p>
            <a:r>
              <a:rPr lang="en-US" sz="2800" dirty="0" smtClean="0">
                <a:latin typeface="Times New Roman" panose="02020603050405020304" pitchFamily="18" charset="0"/>
                <a:cs typeface="Times New Roman" panose="02020603050405020304" pitchFamily="18" charset="0"/>
              </a:rPr>
              <a:t>Evolution not Revolution (1981) in </a:t>
            </a:r>
            <a:r>
              <a:rPr lang="en-US" sz="2800" i="1" dirty="0" smtClean="0">
                <a:latin typeface="Times New Roman" panose="02020603050405020304" pitchFamily="18" charset="0"/>
                <a:cs typeface="Times New Roman" panose="02020603050405020304" pitchFamily="18" charset="0"/>
              </a:rPr>
              <a:t>Africa Development </a:t>
            </a:r>
            <a:r>
              <a:rPr lang="en-US" sz="2800" dirty="0" smtClean="0">
                <a:latin typeface="Times New Roman" panose="02020603050405020304" pitchFamily="18" charset="0"/>
                <a:cs typeface="Times New Roman" panose="02020603050405020304" pitchFamily="18" charset="0"/>
              </a:rPr>
              <a:t>(CODESRIA).</a:t>
            </a:r>
          </a:p>
          <a:p>
            <a:r>
              <a:rPr lang="en-US" sz="2800" dirty="0" smtClean="0">
                <a:latin typeface="Times New Roman" panose="02020603050405020304" pitchFamily="18" charset="0"/>
                <a:cs typeface="Times New Roman" panose="02020603050405020304" pitchFamily="18" charset="0"/>
              </a:rPr>
              <a:t>In Nigeria my focus was on irrigated agriculture – IFII model (Dittoh, 1991) (see diagram). Good that FADAMA is big success and there is great support for Farmer-Led Irrigation Development (FLID) world-wide.</a:t>
            </a:r>
          </a:p>
          <a:p>
            <a:r>
              <a:rPr lang="en-US" sz="2800" dirty="0" smtClean="0">
                <a:latin typeface="Times New Roman" panose="02020603050405020304" pitchFamily="18" charset="0"/>
                <a:cs typeface="Times New Roman" panose="02020603050405020304" pitchFamily="18" charset="0"/>
              </a:rPr>
              <a:t>I fiercely attacked the two main agricultural development systems in Nigeria, WB ADPs and RBDAs, by debunking the “technology transfer” paradigm in Dittoh and </a:t>
            </a:r>
            <a:r>
              <a:rPr lang="en-US" sz="2800" dirty="0" err="1" smtClean="0">
                <a:latin typeface="Times New Roman" panose="02020603050405020304" pitchFamily="18" charset="0"/>
                <a:cs typeface="Times New Roman" panose="02020603050405020304" pitchFamily="18" charset="0"/>
              </a:rPr>
              <a:t>Akatugba</a:t>
            </a:r>
            <a:r>
              <a:rPr lang="en-US" sz="2800" dirty="0" smtClean="0">
                <a:latin typeface="Times New Roman" panose="02020603050405020304" pitchFamily="18" charset="0"/>
                <a:cs typeface="Times New Roman" panose="02020603050405020304" pitchFamily="18" charset="0"/>
              </a:rPr>
              <a:t> (1988).</a:t>
            </a:r>
          </a:p>
          <a:p>
            <a:r>
              <a:rPr lang="en-US" sz="2800" dirty="0" smtClean="0">
                <a:latin typeface="Times New Roman" panose="02020603050405020304" pitchFamily="18" charset="0"/>
                <a:cs typeface="Times New Roman" panose="02020603050405020304" pitchFamily="18" charset="0"/>
              </a:rPr>
              <a:t>In Nigeria was very active in Nigerian Economic Society which has a lot of say in the policies of Nigeria. In Ghana nobody cares about ideas!</a:t>
            </a:r>
          </a:p>
          <a:p>
            <a:endParaRPr lang="en-US" sz="2800" dirty="0" smtClean="0">
              <a:latin typeface="Times New Roman" panose="02020603050405020304" pitchFamily="18" charset="0"/>
              <a:cs typeface="Times New Roman" panose="02020603050405020304" pitchFamily="18" charset="0"/>
            </a:endParaRPr>
          </a:p>
          <a:p>
            <a:endParaRPr lang="en-US" dirty="0" smtClean="0"/>
          </a:p>
          <a:p>
            <a:endParaRPr lang="en-US" dirty="0"/>
          </a:p>
        </p:txBody>
      </p:sp>
    </p:spTree>
    <p:extLst>
      <p:ext uri="{BB962C8B-B14F-4D97-AF65-F5344CB8AC3E}">
        <p14:creationId xmlns:p14="http://schemas.microsoft.com/office/powerpoint/2010/main" val="1693759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601200" cy="628649"/>
          </a:xfrm>
        </p:spPr>
        <p:txBody>
          <a:bodyPr>
            <a:normAutofit fontScale="90000"/>
          </a:bodyPr>
          <a:lstStyle/>
          <a:p>
            <a:r>
              <a:rPr lang="en-US" dirty="0" smtClean="0"/>
              <a:t>Introduction (1/2)</a:t>
            </a:r>
            <a:endParaRPr lang="en-US" dirty="0"/>
          </a:p>
        </p:txBody>
      </p:sp>
      <p:sp>
        <p:nvSpPr>
          <p:cNvPr id="3" name="Content Placeholder 2"/>
          <p:cNvSpPr>
            <a:spLocks noGrp="1"/>
          </p:cNvSpPr>
          <p:nvPr>
            <p:ph idx="1"/>
          </p:nvPr>
        </p:nvSpPr>
        <p:spPr>
          <a:xfrm>
            <a:off x="714375" y="742950"/>
            <a:ext cx="11477625" cy="5829300"/>
          </a:xfrm>
        </p:spPr>
        <p:txBody>
          <a:bodyPr>
            <a:normAutofit/>
          </a:bodyPr>
          <a:lstStyle/>
          <a:p>
            <a:r>
              <a:rPr lang="en-US" sz="3200" dirty="0">
                <a:latin typeface="Times New Roman" panose="02020603050405020304" pitchFamily="18" charset="0"/>
                <a:cs typeface="Times New Roman" panose="02020603050405020304" pitchFamily="18" charset="0"/>
              </a:rPr>
              <a:t>Africa has about 60% of uncultivated arable agricultural land, the largest of all the continents yet it is the largest importer of food. </a:t>
            </a: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Compared </a:t>
            </a:r>
            <a:r>
              <a:rPr lang="en-US" sz="3200" dirty="0">
                <a:latin typeface="Times New Roman" panose="02020603050405020304" pitchFamily="18" charset="0"/>
                <a:cs typeface="Times New Roman" panose="02020603050405020304" pitchFamily="18" charset="0"/>
              </a:rPr>
              <a:t>to several countries in Africa, Ghana probably has one of the best climatic and agro-ecological conditions for food production. </a:t>
            </a: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More </a:t>
            </a:r>
            <a:r>
              <a:rPr lang="en-US" sz="3200" dirty="0">
                <a:latin typeface="Times New Roman" panose="02020603050405020304" pitchFamily="18" charset="0"/>
                <a:cs typeface="Times New Roman" panose="02020603050405020304" pitchFamily="18" charset="0"/>
              </a:rPr>
              <a:t>than half the country can produce two annual crops a year without irrigation</a:t>
            </a:r>
            <a:r>
              <a:rPr lang="en-US" sz="3200" dirty="0" smtClean="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It is also blessed with agro-ecologies that go from mangrove swamps to semi-arid landscapes. </a:t>
            </a: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That </a:t>
            </a:r>
            <a:r>
              <a:rPr lang="en-US" sz="3200" dirty="0">
                <a:latin typeface="Times New Roman" panose="02020603050405020304" pitchFamily="18" charset="0"/>
                <a:cs typeface="Times New Roman" panose="02020603050405020304" pitchFamily="18" charset="0"/>
              </a:rPr>
              <a:t>means almost all types of crops and livestock can thrive in </a:t>
            </a:r>
            <a:r>
              <a:rPr lang="en-US" sz="3200" dirty="0" smtClean="0">
                <a:latin typeface="Times New Roman" panose="02020603050405020304" pitchFamily="18" charset="0"/>
                <a:cs typeface="Times New Roman" panose="02020603050405020304" pitchFamily="18" charset="0"/>
              </a:rPr>
              <a:t>Ghana.</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5012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7" y="142875"/>
            <a:ext cx="10929937" cy="714375"/>
          </a:xfrm>
        </p:spPr>
        <p:txBody>
          <a:bodyPr>
            <a:normAutofit/>
          </a:bodyPr>
          <a:lstStyle/>
          <a:p>
            <a:r>
              <a:rPr lang="en-US" b="1" dirty="0"/>
              <a:t>What </a:t>
            </a:r>
            <a:r>
              <a:rPr lang="en-US" b="1" dirty="0" smtClean="0"/>
              <a:t>have I done </a:t>
            </a:r>
            <a:r>
              <a:rPr lang="en-US" b="1" dirty="0"/>
              <a:t>about these </a:t>
            </a:r>
            <a:r>
              <a:rPr lang="en-US" b="1" dirty="0" smtClean="0"/>
              <a:t>ideas? (2/2)</a:t>
            </a:r>
            <a:endParaRPr lang="en-US" dirty="0"/>
          </a:p>
        </p:txBody>
      </p:sp>
      <p:sp>
        <p:nvSpPr>
          <p:cNvPr id="3" name="Content Placeholder 2"/>
          <p:cNvSpPr>
            <a:spLocks noGrp="1"/>
          </p:cNvSpPr>
          <p:nvPr>
            <p:ph idx="1"/>
          </p:nvPr>
        </p:nvSpPr>
        <p:spPr>
          <a:xfrm>
            <a:off x="1042988" y="857250"/>
            <a:ext cx="10929937" cy="5643563"/>
          </a:xfrm>
        </p:spPr>
        <p:txBody>
          <a:bodyPr>
            <a:normAutofit fontScale="92500"/>
          </a:bodyPr>
          <a:lstStyle/>
          <a:p>
            <a:r>
              <a:rPr lang="en-US" sz="3000" dirty="0" smtClean="0">
                <a:latin typeface="Times New Roman" panose="02020603050405020304" pitchFamily="18" charset="0"/>
                <a:cs typeface="Times New Roman" panose="02020603050405020304" pitchFamily="18" charset="0"/>
              </a:rPr>
              <a:t>Food and Nutrition Security Unit (FNSU) </a:t>
            </a:r>
            <a:r>
              <a:rPr lang="en-US" sz="3000" dirty="0">
                <a:latin typeface="Times New Roman" panose="02020603050405020304" pitchFamily="18" charset="0"/>
                <a:cs typeface="Times New Roman" panose="02020603050405020304" pitchFamily="18" charset="0"/>
              </a:rPr>
              <a:t>– Focus was holistic understanding of FNS, ended up with Food and Nutrition Security Network! FAO, UNICEF, WFP and many others agree perfectly</a:t>
            </a:r>
            <a:r>
              <a:rPr lang="en-US" sz="3000" dirty="0" smtClean="0">
                <a:latin typeface="Times New Roman" panose="02020603050405020304" pitchFamily="18" charset="0"/>
                <a:cs typeface="Times New Roman" panose="02020603050405020304" pitchFamily="18" charset="0"/>
              </a:rPr>
              <a:t>! UDS scrapped FNSU after my retirement.</a:t>
            </a:r>
          </a:p>
          <a:p>
            <a:r>
              <a:rPr lang="en-US" sz="3000" dirty="0" smtClean="0">
                <a:latin typeface="Times New Roman" panose="02020603050405020304" pitchFamily="18" charset="0"/>
                <a:cs typeface="Times New Roman" panose="02020603050405020304" pitchFamily="18" charset="0"/>
              </a:rPr>
              <a:t>Still working on Ending Hunger (SDG 2 with WFP and others)</a:t>
            </a:r>
          </a:p>
          <a:p>
            <a:r>
              <a:rPr lang="en-US" sz="3000" dirty="0" smtClean="0">
                <a:latin typeface="Times New Roman" panose="02020603050405020304" pitchFamily="18" charset="0"/>
                <a:cs typeface="Times New Roman" panose="02020603050405020304" pitchFamily="18" charset="0"/>
              </a:rPr>
              <a:t>Through FNSU and Northern Ghana LEISA Working Group (NGLWG), helped to develop the Plug-In Principle concept (see diagram). </a:t>
            </a:r>
            <a:r>
              <a:rPr lang="en-US" sz="3000" dirty="0">
                <a:latin typeface="Times New Roman" panose="02020603050405020304" pitchFamily="18" charset="0"/>
                <a:cs typeface="Times New Roman" panose="02020603050405020304" pitchFamily="18" charset="0"/>
              </a:rPr>
              <a:t>A</a:t>
            </a:r>
            <a:r>
              <a:rPr lang="en-US" sz="3000" dirty="0" smtClean="0">
                <a:latin typeface="Times New Roman" panose="02020603050405020304" pitchFamily="18" charset="0"/>
                <a:cs typeface="Times New Roman" panose="02020603050405020304" pitchFamily="18" charset="0"/>
              </a:rPr>
              <a:t>ccepted in several parts of the world as innovative but not appreciated much in UDS! </a:t>
            </a:r>
          </a:p>
          <a:p>
            <a:r>
              <a:rPr lang="en-US" sz="3000" dirty="0" smtClean="0">
                <a:latin typeface="Times New Roman" panose="02020603050405020304" pitchFamily="18" charset="0"/>
                <a:cs typeface="Times New Roman" panose="02020603050405020304" pitchFamily="18" charset="0"/>
              </a:rPr>
              <a:t>Working on FLID with World Bank!</a:t>
            </a:r>
          </a:p>
          <a:p>
            <a:r>
              <a:rPr lang="en-US" sz="3000" dirty="0" smtClean="0">
                <a:latin typeface="Times New Roman" panose="02020603050405020304" pitchFamily="18" charset="0"/>
                <a:cs typeface="Times New Roman" panose="02020603050405020304" pitchFamily="18" charset="0"/>
              </a:rPr>
              <a:t>Note: I have not said much about METASIP I and II; the plan (which I was a part) and implementation have been two different things!</a:t>
            </a:r>
          </a:p>
          <a:p>
            <a:endParaRPr lang="en-US" sz="3000" dirty="0" smtClean="0">
              <a:latin typeface="Times New Roman" panose="02020603050405020304" pitchFamily="18"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1836900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657600" y="3048000"/>
            <a:ext cx="0" cy="3276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3" name="Line 3"/>
          <p:cNvSpPr>
            <a:spLocks noChangeShapeType="1"/>
          </p:cNvSpPr>
          <p:nvPr/>
        </p:nvSpPr>
        <p:spPr bwMode="auto">
          <a:xfrm>
            <a:off x="5715000" y="2933700"/>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4" name="Line 4"/>
          <p:cNvSpPr>
            <a:spLocks noChangeShapeType="1"/>
          </p:cNvSpPr>
          <p:nvPr/>
        </p:nvSpPr>
        <p:spPr bwMode="auto">
          <a:xfrm>
            <a:off x="5638800" y="45720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5" name="Line 5"/>
          <p:cNvSpPr>
            <a:spLocks noChangeShapeType="1"/>
          </p:cNvSpPr>
          <p:nvPr/>
        </p:nvSpPr>
        <p:spPr bwMode="auto">
          <a:xfrm>
            <a:off x="5715000" y="3962400"/>
            <a:ext cx="2057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6" name="Line 6"/>
          <p:cNvSpPr>
            <a:spLocks noChangeShapeType="1"/>
          </p:cNvSpPr>
          <p:nvPr/>
        </p:nvSpPr>
        <p:spPr bwMode="auto">
          <a:xfrm>
            <a:off x="5638800" y="4572000"/>
            <a:ext cx="2057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7" name="Text Box 7"/>
          <p:cNvSpPr txBox="1">
            <a:spLocks noChangeArrowheads="1"/>
          </p:cNvSpPr>
          <p:nvPr/>
        </p:nvSpPr>
        <p:spPr bwMode="auto">
          <a:xfrm>
            <a:off x="3395664" y="2238376"/>
            <a:ext cx="363378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r>
              <a:rPr lang="en-US" altLang="en-US" sz="2000" b="1" dirty="0">
                <a:latin typeface="Arial" panose="020B0604020202020204" pitchFamily="34" charset="0"/>
              </a:rPr>
              <a:t>Activities of farmers</a:t>
            </a:r>
            <a:r>
              <a:rPr lang="en-US" altLang="en-US" sz="2000" b="1" dirty="0" smtClean="0">
                <a:latin typeface="Arial" panose="020B0604020202020204" pitchFamily="34" charset="0"/>
              </a:rPr>
              <a:t>, marketers</a:t>
            </a:r>
            <a:r>
              <a:rPr lang="en-US" altLang="en-US" sz="2000" b="1" dirty="0">
                <a:latin typeface="Arial" panose="020B0604020202020204" pitchFamily="34" charset="0"/>
              </a:rPr>
              <a:t>, </a:t>
            </a:r>
            <a:r>
              <a:rPr lang="en-US" altLang="en-US" sz="2000" b="1" dirty="0" smtClean="0">
                <a:latin typeface="Arial" panose="020B0604020202020204" pitchFamily="34" charset="0"/>
              </a:rPr>
              <a:t>processors, caretakers, etc</a:t>
            </a:r>
            <a:r>
              <a:rPr lang="en-US" altLang="en-US" sz="2000" b="1" dirty="0">
                <a:latin typeface="Arial" panose="020B0604020202020204" pitchFamily="34" charset="0"/>
              </a:rPr>
              <a:t>.</a:t>
            </a:r>
          </a:p>
        </p:txBody>
      </p:sp>
      <p:sp>
        <p:nvSpPr>
          <p:cNvPr id="15368" name="AutoShape 8"/>
          <p:cNvSpPr>
            <a:spLocks noChangeArrowheads="1"/>
          </p:cNvSpPr>
          <p:nvPr/>
        </p:nvSpPr>
        <p:spPr bwMode="auto">
          <a:xfrm>
            <a:off x="4114800" y="3429000"/>
            <a:ext cx="76200" cy="990600"/>
          </a:xfrm>
          <a:prstGeom prst="downArrow">
            <a:avLst>
              <a:gd name="adj1" fmla="val 50000"/>
              <a:gd name="adj2" fmla="val 3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5369" name="AutoShape 9"/>
          <p:cNvSpPr>
            <a:spLocks noChangeArrowheads="1"/>
          </p:cNvSpPr>
          <p:nvPr/>
        </p:nvSpPr>
        <p:spPr bwMode="auto">
          <a:xfrm>
            <a:off x="5029200" y="3429000"/>
            <a:ext cx="76200" cy="990600"/>
          </a:xfrm>
          <a:prstGeom prst="downArrow">
            <a:avLst>
              <a:gd name="adj1" fmla="val 50000"/>
              <a:gd name="adj2" fmla="val 3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5370" name="Line 10"/>
          <p:cNvSpPr>
            <a:spLocks noChangeShapeType="1"/>
          </p:cNvSpPr>
          <p:nvPr/>
        </p:nvSpPr>
        <p:spPr bwMode="auto">
          <a:xfrm flipH="1">
            <a:off x="6096000" y="4267200"/>
            <a:ext cx="1828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1" name="AutoShape 11"/>
          <p:cNvSpPr>
            <a:spLocks noChangeArrowheads="1"/>
          </p:cNvSpPr>
          <p:nvPr/>
        </p:nvSpPr>
        <p:spPr bwMode="auto">
          <a:xfrm>
            <a:off x="3886200" y="5334000"/>
            <a:ext cx="76200" cy="685800"/>
          </a:xfrm>
          <a:prstGeom prst="downArrow">
            <a:avLst>
              <a:gd name="adj1" fmla="val 50000"/>
              <a:gd name="adj2" fmla="val 2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5372" name="AutoShape 12"/>
          <p:cNvSpPr>
            <a:spLocks noChangeArrowheads="1"/>
          </p:cNvSpPr>
          <p:nvPr/>
        </p:nvSpPr>
        <p:spPr bwMode="auto">
          <a:xfrm>
            <a:off x="5029200" y="5257800"/>
            <a:ext cx="76200" cy="838200"/>
          </a:xfrm>
          <a:prstGeom prst="downArrow">
            <a:avLst>
              <a:gd name="adj1" fmla="val 50000"/>
              <a:gd name="adj2" fmla="val 2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5373" name="Line 13"/>
          <p:cNvSpPr>
            <a:spLocks noChangeShapeType="1"/>
          </p:cNvSpPr>
          <p:nvPr/>
        </p:nvSpPr>
        <p:spPr bwMode="auto">
          <a:xfrm>
            <a:off x="4495800" y="46482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4" name="Text Box 14"/>
          <p:cNvSpPr txBox="1">
            <a:spLocks noChangeArrowheads="1"/>
          </p:cNvSpPr>
          <p:nvPr/>
        </p:nvSpPr>
        <p:spPr bwMode="auto">
          <a:xfrm>
            <a:off x="7772401" y="3965576"/>
            <a:ext cx="358303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r>
              <a:rPr lang="en-US" altLang="en-US" sz="2400" b="1" dirty="0">
                <a:latin typeface="Arial" panose="020B0604020202020204" pitchFamily="34" charset="0"/>
              </a:rPr>
              <a:t>Plug-in by </a:t>
            </a:r>
            <a:r>
              <a:rPr lang="en-US" altLang="en-US" sz="2400" b="1" dirty="0" smtClean="0">
                <a:latin typeface="Arial" panose="020B0604020202020204" pitchFamily="34" charset="0"/>
              </a:rPr>
              <a:t>“</a:t>
            </a:r>
            <a:r>
              <a:rPr lang="en-US" altLang="en-US" sz="2400" b="1" dirty="0">
                <a:latin typeface="Arial" panose="020B0604020202020204" pitchFamily="34" charset="0"/>
              </a:rPr>
              <a:t>bettering” </a:t>
            </a:r>
          </a:p>
          <a:p>
            <a:r>
              <a:rPr lang="en-US" altLang="en-US" sz="2400" b="1" dirty="0">
                <a:latin typeface="Arial" panose="020B0604020202020204" pitchFamily="34" charset="0"/>
              </a:rPr>
              <a:t>a</a:t>
            </a:r>
            <a:r>
              <a:rPr lang="en-US" altLang="en-US" sz="2400" b="1" dirty="0" smtClean="0">
                <a:latin typeface="Arial" panose="020B0604020202020204" pitchFamily="34" charset="0"/>
              </a:rPr>
              <a:t>gents </a:t>
            </a:r>
            <a:r>
              <a:rPr lang="en-US" altLang="en-US" sz="2000" b="1" dirty="0" smtClean="0">
                <a:latin typeface="Arial" panose="020B0604020202020204" pitchFamily="34" charset="0"/>
              </a:rPr>
              <a:t>(extension health</a:t>
            </a:r>
          </a:p>
          <a:p>
            <a:r>
              <a:rPr lang="en-US" altLang="en-US" sz="2000" b="1" dirty="0" smtClean="0">
                <a:latin typeface="Arial" panose="020B0604020202020204" pitchFamily="34" charset="0"/>
              </a:rPr>
              <a:t>and nutrition agents etc.)</a:t>
            </a:r>
            <a:endParaRPr lang="en-US" altLang="en-US" sz="2000" b="1" dirty="0">
              <a:latin typeface="Arial" panose="020B0604020202020204" pitchFamily="34" charset="0"/>
            </a:endParaRPr>
          </a:p>
        </p:txBody>
      </p:sp>
      <p:sp>
        <p:nvSpPr>
          <p:cNvPr id="15375" name="Text Box 15"/>
          <p:cNvSpPr txBox="1">
            <a:spLocks noChangeArrowheads="1"/>
          </p:cNvSpPr>
          <p:nvPr/>
        </p:nvSpPr>
        <p:spPr bwMode="auto">
          <a:xfrm>
            <a:off x="3962400" y="5546726"/>
            <a:ext cx="18097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r>
              <a:rPr lang="en-US" altLang="en-US" sz="2000" b="1" dirty="0">
                <a:latin typeface="Arial" panose="020B0604020202020204" pitchFamily="34" charset="0"/>
              </a:rPr>
              <a:t>Amalgam of IK</a:t>
            </a:r>
          </a:p>
          <a:p>
            <a:r>
              <a:rPr lang="en-US" altLang="en-US" sz="2000" b="1" dirty="0">
                <a:latin typeface="Arial" panose="020B0604020202020204" pitchFamily="34" charset="0"/>
              </a:rPr>
              <a:t>and intervention</a:t>
            </a:r>
          </a:p>
        </p:txBody>
      </p:sp>
      <p:sp>
        <p:nvSpPr>
          <p:cNvPr id="15376" name="Text Box 16"/>
          <p:cNvSpPr txBox="1">
            <a:spLocks noChangeArrowheads="1"/>
          </p:cNvSpPr>
          <p:nvPr/>
        </p:nvSpPr>
        <p:spPr bwMode="auto">
          <a:xfrm>
            <a:off x="2343151" y="914400"/>
            <a:ext cx="831532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r>
              <a:rPr lang="en-US" altLang="en-US" sz="2800" b="1" dirty="0">
                <a:latin typeface="Times New Roman" panose="02020603050405020304" pitchFamily="18" charset="0"/>
                <a:cs typeface="Times New Roman" panose="02020603050405020304" pitchFamily="18" charset="0"/>
              </a:rPr>
              <a:t>ILLUSTRATION OF “PLUG-IN</a:t>
            </a:r>
            <a:r>
              <a:rPr lang="en-US" altLang="en-US" sz="2800" b="1" dirty="0" smtClean="0">
                <a:latin typeface="Times New Roman" panose="02020603050405020304" pitchFamily="18" charset="0"/>
                <a:cs typeface="Times New Roman" panose="02020603050405020304" pitchFamily="18" charset="0"/>
              </a:rPr>
              <a:t>” PRINCIPLE</a:t>
            </a:r>
            <a:endParaRPr lang="en-US"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400468"/>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76"/>
                                        </p:tgtEl>
                                        <p:attrNameLst>
                                          <p:attrName>style.visibility</p:attrName>
                                        </p:attrNameLst>
                                      </p:cBhvr>
                                      <p:to>
                                        <p:strVal val="visible"/>
                                      </p:to>
                                    </p:set>
                                    <p:anim calcmode="lin" valueType="num">
                                      <p:cBhvr additive="base">
                                        <p:cTn id="7" dur="500" fill="hold"/>
                                        <p:tgtEl>
                                          <p:spTgt spid="15376"/>
                                        </p:tgtEl>
                                        <p:attrNameLst>
                                          <p:attrName>ppt_x</p:attrName>
                                        </p:attrNameLst>
                                      </p:cBhvr>
                                      <p:tavLst>
                                        <p:tav tm="0">
                                          <p:val>
                                            <p:strVal val="#ppt_x"/>
                                          </p:val>
                                        </p:tav>
                                        <p:tav tm="100000">
                                          <p:val>
                                            <p:strVal val="#ppt_x"/>
                                          </p:val>
                                        </p:tav>
                                      </p:tavLst>
                                    </p:anim>
                                    <p:anim calcmode="lin" valueType="num">
                                      <p:cBhvr additive="base">
                                        <p:cTn id="8" dur="500" fill="hold"/>
                                        <p:tgtEl>
                                          <p:spTgt spid="153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14300"/>
            <a:ext cx="9601200" cy="700088"/>
          </a:xfrm>
        </p:spPr>
        <p:txBody>
          <a:bodyPr/>
          <a:lstStyle/>
          <a:p>
            <a:r>
              <a:rPr lang="en-US" dirty="0" smtClean="0"/>
              <a:t>Role of agribusiness </a:t>
            </a:r>
            <a:endParaRPr lang="en-US" dirty="0"/>
          </a:p>
        </p:txBody>
      </p:sp>
      <p:sp>
        <p:nvSpPr>
          <p:cNvPr id="3" name="Content Placeholder 2"/>
          <p:cNvSpPr>
            <a:spLocks noGrp="1"/>
          </p:cNvSpPr>
          <p:nvPr>
            <p:ph idx="1"/>
          </p:nvPr>
        </p:nvSpPr>
        <p:spPr>
          <a:xfrm>
            <a:off x="842962" y="814387"/>
            <a:ext cx="11229975" cy="5915025"/>
          </a:xfrm>
        </p:spPr>
        <p:txBody>
          <a:bodyPr>
            <a:normAutofit fontScale="92500" lnSpcReduction="10000"/>
          </a:bodyPr>
          <a:lstStyle/>
          <a:p>
            <a:r>
              <a:rPr lang="en-US" sz="3200" dirty="0" smtClean="0">
                <a:latin typeface="Times New Roman" panose="02020603050405020304" pitchFamily="18" charset="0"/>
                <a:cs typeface="Times New Roman" panose="02020603050405020304" pitchFamily="18" charset="0"/>
              </a:rPr>
              <a:t>Resolve to undertake responsible agribusiness practices. </a:t>
            </a:r>
          </a:p>
          <a:p>
            <a:r>
              <a:rPr lang="en-US" sz="3200" dirty="0" smtClean="0">
                <a:latin typeface="Times New Roman" panose="02020603050405020304" pitchFamily="18" charset="0"/>
                <a:cs typeface="Times New Roman" panose="02020603050405020304" pitchFamily="18" charset="0"/>
              </a:rPr>
              <a:t>Lead a campaign for institutionalization of agricultural clusters model – It is a kind of Informal/Formal Agricultural Integration Model where small farmers are treated as equals or even lead partners in the clusters. The clusters work as “business enterprises of all relevant value chain actors”. That means </a:t>
            </a:r>
            <a:r>
              <a:rPr lang="en-US" sz="3200" dirty="0">
                <a:latin typeface="Times New Roman" panose="02020603050405020304" pitchFamily="18" charset="0"/>
                <a:cs typeface="Times New Roman" panose="02020603050405020304" pitchFamily="18" charset="0"/>
              </a:rPr>
              <a:t>agribusinesses should not be simple buying and selling enterprises</a:t>
            </a:r>
            <a:r>
              <a:rPr lang="en-US" sz="3200" dirty="0" smtClean="0">
                <a:latin typeface="Times New Roman" panose="02020603050405020304" pitchFamily="18" charset="0"/>
                <a:cs typeface="Times New Roman" panose="02020603050405020304" pitchFamily="18" charset="0"/>
              </a:rPr>
              <a:t>.</a:t>
            </a:r>
          </a:p>
          <a:p>
            <a:r>
              <a:rPr lang="en-US" sz="3200" dirty="0" smtClean="0">
                <a:latin typeface="Times New Roman" panose="02020603050405020304" pitchFamily="18" charset="0"/>
                <a:cs typeface="Times New Roman" panose="02020603050405020304" pitchFamily="18" charset="0"/>
              </a:rPr>
              <a:t>Actively promote the concept of “walking on two legs”. It solves the problem of what comes first – Industry or increased </a:t>
            </a:r>
            <a:r>
              <a:rPr lang="en-US" sz="3200" dirty="0" err="1" smtClean="0">
                <a:latin typeface="Times New Roman" panose="02020603050405020304" pitchFamily="18" charset="0"/>
                <a:cs typeface="Times New Roman" panose="02020603050405020304" pitchFamily="18" charset="0"/>
              </a:rPr>
              <a:t>agric</a:t>
            </a:r>
            <a:r>
              <a:rPr lang="en-US" sz="3200" dirty="0" smtClean="0">
                <a:latin typeface="Times New Roman" panose="02020603050405020304" pitchFamily="18" charset="0"/>
                <a:cs typeface="Times New Roman" panose="02020603050405020304" pitchFamily="18" charset="0"/>
              </a:rPr>
              <a:t> production. </a:t>
            </a:r>
          </a:p>
          <a:p>
            <a:r>
              <a:rPr lang="en-US" sz="3200" dirty="0" smtClean="0">
                <a:latin typeface="Times New Roman" panose="02020603050405020304" pitchFamily="18" charset="0"/>
                <a:cs typeface="Times New Roman" panose="02020603050405020304" pitchFamily="18" charset="0"/>
              </a:rPr>
              <a:t>Agribusinesses are long term phenomena and long term planning (10 to 20 years) is necessary. </a:t>
            </a:r>
          </a:p>
          <a:p>
            <a:r>
              <a:rPr lang="en-US" sz="3200" dirty="0" smtClean="0">
                <a:latin typeface="Times New Roman" panose="02020603050405020304" pitchFamily="18" charset="0"/>
                <a:cs typeface="Times New Roman" panose="02020603050405020304" pitchFamily="18" charset="0"/>
              </a:rPr>
              <a:t>Agribusinesses must accept that short term profits are windfalls   (they come by grace!!) and big risks are normal!!</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9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Thank you for your attention and God bless you!</a:t>
            </a:r>
            <a:endParaRPr lang="en-US" sz="36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86331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14300"/>
            <a:ext cx="9601200" cy="671513"/>
          </a:xfrm>
        </p:spPr>
        <p:txBody>
          <a:bodyPr>
            <a:normAutofit fontScale="90000"/>
          </a:bodyPr>
          <a:lstStyle/>
          <a:p>
            <a:r>
              <a:rPr lang="en-US" dirty="0" smtClean="0"/>
              <a:t>Introduction (2/2)</a:t>
            </a:r>
            <a:endParaRPr lang="en-US" dirty="0"/>
          </a:p>
        </p:txBody>
      </p:sp>
      <p:sp>
        <p:nvSpPr>
          <p:cNvPr id="3" name="Content Placeholder 2"/>
          <p:cNvSpPr>
            <a:spLocks noGrp="1"/>
          </p:cNvSpPr>
          <p:nvPr>
            <p:ph idx="1"/>
          </p:nvPr>
        </p:nvSpPr>
        <p:spPr>
          <a:xfrm>
            <a:off x="857249" y="785813"/>
            <a:ext cx="11187113" cy="5943600"/>
          </a:xfrm>
        </p:spPr>
        <p:txBody>
          <a:bodyPr>
            <a:normAutofit/>
          </a:bodyPr>
          <a:lstStyle/>
          <a:p>
            <a:r>
              <a:rPr lang="en-US" sz="3200" dirty="0">
                <a:latin typeface="Times New Roman" panose="02020603050405020304" pitchFamily="18" charset="0"/>
                <a:cs typeface="Times New Roman" panose="02020603050405020304" pitchFamily="18" charset="0"/>
              </a:rPr>
              <a:t>The Volta River and its tributaries and several other rivers drain all parts of the country. </a:t>
            </a: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That </a:t>
            </a:r>
            <a:r>
              <a:rPr lang="en-US" sz="3200" dirty="0">
                <a:latin typeface="Times New Roman" panose="02020603050405020304" pitchFamily="18" charset="0"/>
                <a:cs typeface="Times New Roman" panose="02020603050405020304" pitchFamily="18" charset="0"/>
              </a:rPr>
              <a:t>means Ghana has considerable surface and ground water resources. </a:t>
            </a:r>
            <a:endParaRPr lang="en-US" sz="3200" dirty="0" smtClean="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R</a:t>
            </a:r>
            <a:r>
              <a:rPr lang="en-US" sz="3200" dirty="0" smtClean="0">
                <a:latin typeface="Times New Roman" panose="02020603050405020304" pitchFamily="18" charset="0"/>
                <a:cs typeface="Times New Roman" panose="02020603050405020304" pitchFamily="18" charset="0"/>
              </a:rPr>
              <a:t>esearch </a:t>
            </a:r>
            <a:r>
              <a:rPr lang="en-US" sz="3200" dirty="0">
                <a:latin typeface="Times New Roman" panose="02020603050405020304" pitchFamily="18" charset="0"/>
                <a:cs typeface="Times New Roman" panose="02020603050405020304" pitchFamily="18" charset="0"/>
              </a:rPr>
              <a:t>has shown that Ghana’s surface and ground water resources are quite abundant </a:t>
            </a:r>
            <a:r>
              <a:rPr lang="en-US" sz="3200" dirty="0" smtClean="0">
                <a:latin typeface="Times New Roman" panose="02020603050405020304" pitchFamily="18" charset="0"/>
                <a:cs typeface="Times New Roman" panose="02020603050405020304" pitchFamily="18" charset="0"/>
              </a:rPr>
              <a:t>though actively </a:t>
            </a:r>
            <a:r>
              <a:rPr lang="en-US" sz="3200" dirty="0">
                <a:latin typeface="Times New Roman" panose="02020603050405020304" pitchFamily="18" charset="0"/>
                <a:cs typeface="Times New Roman" panose="02020603050405020304" pitchFamily="18" charset="0"/>
              </a:rPr>
              <a:t>declining (</a:t>
            </a:r>
            <a:r>
              <a:rPr lang="en-US" sz="3200" dirty="0" err="1">
                <a:latin typeface="Times New Roman" panose="02020603050405020304" pitchFamily="18" charset="0"/>
                <a:cs typeface="Times New Roman" panose="02020603050405020304" pitchFamily="18" charset="0"/>
              </a:rPr>
              <a:t>Obuobi</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et. al. 2015; </a:t>
            </a:r>
            <a:r>
              <a:rPr lang="en-US" sz="3200" dirty="0" err="1" smtClean="0">
                <a:latin typeface="Times New Roman" panose="02020603050405020304" pitchFamily="18" charset="0"/>
                <a:cs typeface="Times New Roman" panose="02020603050405020304" pitchFamily="18" charset="0"/>
              </a:rPr>
              <a:t>Fraiture</a:t>
            </a:r>
            <a:r>
              <a:rPr lang="en-US" sz="3200" dirty="0" smtClean="0">
                <a:latin typeface="Times New Roman" panose="02020603050405020304" pitchFamily="18" charset="0"/>
                <a:cs typeface="Times New Roman" panose="02020603050405020304" pitchFamily="18" charset="0"/>
              </a:rPr>
              <a:t>, 2014).</a:t>
            </a:r>
          </a:p>
          <a:p>
            <a:r>
              <a:rPr lang="en-US" sz="3200" dirty="0" smtClean="0">
                <a:latin typeface="Times New Roman" panose="02020603050405020304" pitchFamily="18" charset="0"/>
                <a:cs typeface="Times New Roman" panose="02020603050405020304" pitchFamily="18" charset="0"/>
              </a:rPr>
              <a:t>We also have a large proportion of the population in agriculture.</a:t>
            </a:r>
          </a:p>
          <a:p>
            <a:r>
              <a:rPr lang="en-US" sz="3200" dirty="0" smtClean="0">
                <a:latin typeface="Times New Roman" panose="02020603050405020304" pitchFamily="18" charset="0"/>
                <a:cs typeface="Times New Roman" panose="02020603050405020304" pitchFamily="18" charset="0"/>
              </a:rPr>
              <a:t>Ghana seems to have everything required for the development of the agricultural sector. </a:t>
            </a:r>
          </a:p>
          <a:p>
            <a:r>
              <a:rPr lang="en-US" sz="3200" dirty="0" smtClean="0">
                <a:latin typeface="Times New Roman" panose="02020603050405020304" pitchFamily="18" charset="0"/>
                <a:cs typeface="Times New Roman" panose="02020603050405020304" pitchFamily="18" charset="0"/>
              </a:rPr>
              <a:t>So what is the problem with Ghana’s agriculture?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01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28588"/>
            <a:ext cx="9601200" cy="557212"/>
          </a:xfrm>
        </p:spPr>
        <p:txBody>
          <a:bodyPr>
            <a:normAutofit fontScale="90000"/>
          </a:bodyPr>
          <a:lstStyle/>
          <a:p>
            <a:r>
              <a:rPr lang="en-US" dirty="0" smtClean="0"/>
              <a:t>Some facts about Ghana’s agriculture</a:t>
            </a:r>
            <a:endParaRPr lang="en-US" dirty="0"/>
          </a:p>
        </p:txBody>
      </p:sp>
      <p:sp>
        <p:nvSpPr>
          <p:cNvPr id="3" name="Content Placeholder 2"/>
          <p:cNvSpPr>
            <a:spLocks noGrp="1"/>
          </p:cNvSpPr>
          <p:nvPr>
            <p:ph idx="1"/>
          </p:nvPr>
        </p:nvSpPr>
        <p:spPr>
          <a:xfrm>
            <a:off x="842963" y="814387"/>
            <a:ext cx="11144249" cy="5929313"/>
          </a:xfrm>
        </p:spPr>
        <p:txBody>
          <a:bodyPr>
            <a:noAutofit/>
          </a:bodyPr>
          <a:lstStyle/>
          <a:p>
            <a:r>
              <a:rPr lang="en-US" sz="3200" dirty="0">
                <a:latin typeface="Times New Roman" panose="02020603050405020304" pitchFamily="18" charset="0"/>
                <a:cs typeface="Times New Roman" panose="02020603050405020304" pitchFamily="18" charset="0"/>
              </a:rPr>
              <a:t>Ghana has been generally self-sufficient in the production of cassava, yam, plantain, maize, sorghum, millet, the </a:t>
            </a:r>
            <a:r>
              <a:rPr lang="en-US" sz="3200" dirty="0" smtClean="0">
                <a:latin typeface="Times New Roman" panose="02020603050405020304" pitchFamily="18" charset="0"/>
                <a:cs typeface="Times New Roman" panose="02020603050405020304" pitchFamily="18" charset="0"/>
              </a:rPr>
              <a:t>pulses, </a:t>
            </a:r>
            <a:r>
              <a:rPr lang="en-US" sz="3200" dirty="0">
                <a:latin typeface="Times New Roman" panose="02020603050405020304" pitchFamily="18" charset="0"/>
                <a:cs typeface="Times New Roman" panose="02020603050405020304" pitchFamily="18" charset="0"/>
              </a:rPr>
              <a:t>several horticultural crops and other crops </a:t>
            </a:r>
            <a:r>
              <a:rPr lang="en-US" sz="3200" dirty="0" smtClean="0">
                <a:latin typeface="Times New Roman" panose="02020603050405020304" pitchFamily="18" charset="0"/>
                <a:cs typeface="Times New Roman" panose="02020603050405020304" pitchFamily="18" charset="0"/>
              </a:rPr>
              <a:t>over </a:t>
            </a:r>
            <a:r>
              <a:rPr lang="en-US" sz="3200" dirty="0">
                <a:latin typeface="Times New Roman" panose="02020603050405020304" pitchFamily="18" charset="0"/>
                <a:cs typeface="Times New Roman" panose="02020603050405020304" pitchFamily="18" charset="0"/>
              </a:rPr>
              <a:t>time</a:t>
            </a:r>
            <a:r>
              <a:rPr lang="en-US" sz="3200" dirty="0" smtClean="0">
                <a:latin typeface="Times New Roman" panose="02020603050405020304" pitchFamily="18" charset="0"/>
                <a:cs typeface="Times New Roman" panose="02020603050405020304" pitchFamily="18" charset="0"/>
              </a:rPr>
              <a:t>.</a:t>
            </a:r>
          </a:p>
          <a:p>
            <a:r>
              <a:rPr lang="en-US" sz="3200" dirty="0" smtClean="0">
                <a:latin typeface="Times New Roman" panose="02020603050405020304" pitchFamily="18" charset="0"/>
                <a:cs typeface="Times New Roman" panose="02020603050405020304" pitchFamily="18" charset="0"/>
              </a:rPr>
              <a:t>Maize, </a:t>
            </a:r>
            <a:r>
              <a:rPr lang="en-US" sz="3200" dirty="0">
                <a:latin typeface="Times New Roman" panose="02020603050405020304" pitchFamily="18" charset="0"/>
                <a:cs typeface="Times New Roman" panose="02020603050405020304" pitchFamily="18" charset="0"/>
              </a:rPr>
              <a:t>which has now become the most dominant crop in </a:t>
            </a:r>
            <a:r>
              <a:rPr lang="en-US" sz="3200" dirty="0" smtClean="0">
                <a:latin typeface="Times New Roman" panose="02020603050405020304" pitchFamily="18" charset="0"/>
                <a:cs typeface="Times New Roman" panose="02020603050405020304" pitchFamily="18" charset="0"/>
              </a:rPr>
              <a:t>Ghana, </a:t>
            </a:r>
            <a:r>
              <a:rPr lang="en-US" sz="3200" dirty="0">
                <a:latin typeface="Times New Roman" panose="02020603050405020304" pitchFamily="18" charset="0"/>
                <a:cs typeface="Times New Roman" panose="02020603050405020304" pitchFamily="18" charset="0"/>
              </a:rPr>
              <a:t>is reported to have been produced in large quantities and </a:t>
            </a:r>
            <a:r>
              <a:rPr lang="en-US" sz="3200" dirty="0" smtClean="0">
                <a:latin typeface="Times New Roman" panose="02020603050405020304" pitchFamily="18" charset="0"/>
                <a:cs typeface="Times New Roman" panose="02020603050405020304" pitchFamily="18" charset="0"/>
              </a:rPr>
              <a:t>is </a:t>
            </a:r>
            <a:r>
              <a:rPr lang="en-US" sz="3200" dirty="0">
                <a:latin typeface="Times New Roman" panose="02020603050405020304" pitchFamily="18" charset="0"/>
                <a:cs typeface="Times New Roman" panose="02020603050405020304" pitchFamily="18" charset="0"/>
              </a:rPr>
              <a:t>being exported to </a:t>
            </a:r>
            <a:r>
              <a:rPr lang="en-US" sz="3200" dirty="0" err="1">
                <a:latin typeface="Times New Roman" panose="02020603050405020304" pitchFamily="18" charset="0"/>
                <a:cs typeface="Times New Roman" panose="02020603050405020304" pitchFamily="18" charset="0"/>
              </a:rPr>
              <a:t>neighbouring</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countries.</a:t>
            </a:r>
          </a:p>
          <a:p>
            <a:r>
              <a:rPr lang="en-US" sz="3200" dirty="0">
                <a:latin typeface="Times New Roman" panose="02020603050405020304" pitchFamily="18" charset="0"/>
                <a:cs typeface="Times New Roman" panose="02020603050405020304" pitchFamily="18" charset="0"/>
              </a:rPr>
              <a:t>The main </a:t>
            </a:r>
            <a:r>
              <a:rPr lang="en-US" sz="3200" dirty="0" smtClean="0">
                <a:latin typeface="Times New Roman" panose="02020603050405020304" pitchFamily="18" charset="0"/>
                <a:cs typeface="Times New Roman" panose="02020603050405020304" pitchFamily="18" charset="0"/>
              </a:rPr>
              <a:t>foodstuffs Ghana uses millions of dollars to import are </a:t>
            </a:r>
            <a:r>
              <a:rPr lang="en-US" sz="3200" dirty="0">
                <a:latin typeface="Times New Roman" panose="02020603050405020304" pitchFamily="18" charset="0"/>
                <a:cs typeface="Times New Roman" panose="02020603050405020304" pitchFamily="18" charset="0"/>
              </a:rPr>
              <a:t>rice, wheat, vegetable oils and </a:t>
            </a:r>
            <a:r>
              <a:rPr lang="en-US" sz="3200" dirty="0" smtClean="0">
                <a:latin typeface="Times New Roman" panose="02020603050405020304" pitchFamily="18" charset="0"/>
                <a:cs typeface="Times New Roman" panose="02020603050405020304" pitchFamily="18" charset="0"/>
              </a:rPr>
              <a:t>meats, but all except </a:t>
            </a:r>
            <a:r>
              <a:rPr lang="en-US" sz="3200" dirty="0">
                <a:latin typeface="Times New Roman" panose="02020603050405020304" pitchFamily="18" charset="0"/>
                <a:cs typeface="Times New Roman" panose="02020603050405020304" pitchFamily="18" charset="0"/>
              </a:rPr>
              <a:t>wheat can be produced in sufficient quantities even with current consequences of climate change and </a:t>
            </a:r>
            <a:r>
              <a:rPr lang="en-US" sz="3200" dirty="0" smtClean="0">
                <a:latin typeface="Times New Roman" panose="02020603050405020304" pitchFamily="18" charset="0"/>
                <a:cs typeface="Times New Roman" panose="02020603050405020304" pitchFamily="18" charset="0"/>
              </a:rPr>
              <a:t>variability.</a:t>
            </a:r>
          </a:p>
          <a:p>
            <a:r>
              <a:rPr lang="en-US" sz="3200" dirty="0">
                <a:latin typeface="Times New Roman" panose="02020603050405020304" pitchFamily="18" charset="0"/>
                <a:cs typeface="Times New Roman" panose="02020603050405020304" pitchFamily="18" charset="0"/>
              </a:rPr>
              <a:t>It is </a:t>
            </a:r>
            <a:r>
              <a:rPr lang="en-US" sz="3200" dirty="0" smtClean="0">
                <a:latin typeface="Times New Roman" panose="02020603050405020304" pitchFamily="18" charset="0"/>
                <a:cs typeface="Times New Roman" panose="02020603050405020304" pitchFamily="18" charset="0"/>
              </a:rPr>
              <a:t>believed </a:t>
            </a:r>
            <a:r>
              <a:rPr lang="en-US" sz="3200" dirty="0">
                <a:latin typeface="Times New Roman" panose="02020603050405020304" pitchFamily="18" charset="0"/>
                <a:cs typeface="Times New Roman" panose="02020603050405020304" pitchFamily="18" charset="0"/>
              </a:rPr>
              <a:t>that rice imports is a major hindrance to local rice </a:t>
            </a:r>
            <a:r>
              <a:rPr lang="en-US" sz="3200" dirty="0" smtClean="0">
                <a:latin typeface="Times New Roman" panose="02020603050405020304" pitchFamily="18" charset="0"/>
                <a:cs typeface="Times New Roman" panose="02020603050405020304" pitchFamily="18" charset="0"/>
              </a:rPr>
              <a:t>production. (See distributed sheet).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56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601200" cy="600075"/>
          </a:xfrm>
        </p:spPr>
        <p:txBody>
          <a:bodyPr>
            <a:normAutofit fontScale="90000"/>
          </a:bodyPr>
          <a:lstStyle/>
          <a:p>
            <a:r>
              <a:rPr lang="en-US" dirty="0" smtClean="0"/>
              <a:t>The problem (1/3)</a:t>
            </a:r>
            <a:endParaRPr lang="en-US" dirty="0"/>
          </a:p>
        </p:txBody>
      </p:sp>
      <p:sp>
        <p:nvSpPr>
          <p:cNvPr id="3" name="Content Placeholder 2"/>
          <p:cNvSpPr>
            <a:spLocks noGrp="1"/>
          </p:cNvSpPr>
          <p:nvPr>
            <p:ph idx="1"/>
          </p:nvPr>
        </p:nvSpPr>
        <p:spPr>
          <a:xfrm>
            <a:off x="842963" y="600075"/>
            <a:ext cx="11087099" cy="6086475"/>
          </a:xfrm>
        </p:spPr>
        <p:txBody>
          <a:bodyPr>
            <a:noAutofit/>
          </a:bodyPr>
          <a:lstStyle/>
          <a:p>
            <a:r>
              <a:rPr lang="en-US" sz="3200" dirty="0" smtClean="0">
                <a:latin typeface="Times New Roman" panose="02020603050405020304" pitchFamily="18" charset="0"/>
                <a:cs typeface="Times New Roman" panose="02020603050405020304" pitchFamily="18" charset="0"/>
              </a:rPr>
              <a:t>So why are we still facing food and nutrition insecurity and so much poverty especially in farming and rural HHs?</a:t>
            </a:r>
          </a:p>
          <a:p>
            <a:r>
              <a:rPr lang="en-US" sz="3200" dirty="0" smtClean="0">
                <a:latin typeface="Times New Roman" panose="02020603050405020304" pitchFamily="18" charset="0"/>
                <a:cs typeface="Times New Roman" panose="02020603050405020304" pitchFamily="18" charset="0"/>
              </a:rPr>
              <a:t>Some quotations:</a:t>
            </a:r>
          </a:p>
          <a:p>
            <a:r>
              <a:rPr lang="en-US" sz="3200" dirty="0" smtClean="0">
                <a:latin typeface="Times New Roman" panose="02020603050405020304" pitchFamily="18" charset="0"/>
                <a:cs typeface="Times New Roman" panose="02020603050405020304" pitchFamily="18" charset="0"/>
              </a:rPr>
              <a:t>“There is not much understanding of what is required to develop African peasant (small holder) agriculture” Uma Lele (1981).</a:t>
            </a:r>
          </a:p>
          <a:p>
            <a:r>
              <a:rPr lang="en-US" sz="3200" dirty="0" smtClean="0">
                <a:latin typeface="Times New Roman" panose="02020603050405020304" pitchFamily="18" charset="0"/>
                <a:cs typeface="Times New Roman" panose="02020603050405020304" pitchFamily="18" charset="0"/>
              </a:rPr>
              <a:t>“We have not fully understood the problems (of African agriculture), we have not identified the priorities, we have not always designed our projects to fit both the </a:t>
            </a:r>
            <a:r>
              <a:rPr lang="en-US" sz="3200" dirty="0" err="1" smtClean="0">
                <a:latin typeface="Times New Roman" panose="02020603050405020304" pitchFamily="18" charset="0"/>
                <a:cs typeface="Times New Roman" panose="02020603050405020304" pitchFamily="18" charset="0"/>
              </a:rPr>
              <a:t>agroclimatic</a:t>
            </a:r>
            <a:r>
              <a:rPr lang="en-US" sz="3200" dirty="0" smtClean="0">
                <a:latin typeface="Times New Roman" panose="02020603050405020304" pitchFamily="18" charset="0"/>
                <a:cs typeface="Times New Roman" panose="02020603050405020304" pitchFamily="18" charset="0"/>
              </a:rPr>
              <a:t> conditions of Africa and the social, cultural and political frameworks of Africa … we, and everybody else, are still unclear about what can be done in agriculture in Africa” Ernest Stern (1984), former </a:t>
            </a:r>
            <a:r>
              <a:rPr lang="en-US" sz="3200" dirty="0">
                <a:latin typeface="Times New Roman" panose="02020603050405020304" pitchFamily="18" charset="0"/>
                <a:cs typeface="Times New Roman" panose="02020603050405020304" pitchFamily="18" charset="0"/>
              </a:rPr>
              <a:t>World Bank Senior Vice </a:t>
            </a:r>
            <a:r>
              <a:rPr lang="en-US" sz="3200" dirty="0" smtClean="0">
                <a:latin typeface="Times New Roman" panose="02020603050405020304" pitchFamily="18" charset="0"/>
                <a:cs typeface="Times New Roman" panose="02020603050405020304" pitchFamily="18" charset="0"/>
              </a:rPr>
              <a:t>President</a:t>
            </a:r>
            <a:r>
              <a:rPr lang="en-US" sz="3200" dirty="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2814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42876"/>
            <a:ext cx="9601200" cy="585787"/>
          </a:xfrm>
        </p:spPr>
        <p:txBody>
          <a:bodyPr>
            <a:normAutofit fontScale="90000"/>
          </a:bodyPr>
          <a:lstStyle/>
          <a:p>
            <a:r>
              <a:rPr lang="en-US" dirty="0" smtClean="0"/>
              <a:t>The problem (2/3)</a:t>
            </a:r>
            <a:endParaRPr lang="en-US" dirty="0"/>
          </a:p>
        </p:txBody>
      </p:sp>
      <p:sp>
        <p:nvSpPr>
          <p:cNvPr id="3" name="Content Placeholder 2"/>
          <p:cNvSpPr>
            <a:spLocks noGrp="1"/>
          </p:cNvSpPr>
          <p:nvPr>
            <p:ph idx="1"/>
          </p:nvPr>
        </p:nvSpPr>
        <p:spPr>
          <a:xfrm>
            <a:off x="928688" y="728663"/>
            <a:ext cx="11263311" cy="5986462"/>
          </a:xfrm>
        </p:spPr>
        <p:txBody>
          <a:bodyPr>
            <a:normAutofit lnSpcReduction="10000"/>
          </a:bodyPr>
          <a:lstStyle/>
          <a:p>
            <a:r>
              <a:rPr lang="en-US" sz="2800" dirty="0" smtClean="0">
                <a:latin typeface="Times New Roman" panose="02020603050405020304" pitchFamily="18" charset="0"/>
                <a:cs typeface="Times New Roman" panose="02020603050405020304" pitchFamily="18" charset="0"/>
              </a:rPr>
              <a:t>The problem seems to be that “those that matter” in agricultural policy and/or plan implementation are still yet to understand African Agriculture.</a:t>
            </a:r>
          </a:p>
          <a:p>
            <a:r>
              <a:rPr lang="en-US" sz="2800" dirty="0" smtClean="0">
                <a:latin typeface="Times New Roman" panose="02020603050405020304" pitchFamily="18" charset="0"/>
                <a:cs typeface="Times New Roman" panose="02020603050405020304" pitchFamily="18" charset="0"/>
              </a:rPr>
              <a:t>A few ideas of people who seem to understand African Agriculture (but whose ideas do not seem to matter):</a:t>
            </a:r>
          </a:p>
          <a:p>
            <a:r>
              <a:rPr lang="en-US" sz="2800" dirty="0">
                <a:latin typeface="Times New Roman" panose="02020603050405020304" pitchFamily="18" charset="0"/>
                <a:cs typeface="Times New Roman" panose="02020603050405020304" pitchFamily="18" charset="0"/>
              </a:rPr>
              <a:t>Johnston and </a:t>
            </a:r>
            <a:r>
              <a:rPr lang="en-US" sz="2800" dirty="0" err="1">
                <a:latin typeface="Times New Roman" panose="02020603050405020304" pitchFamily="18" charset="0"/>
                <a:cs typeface="Times New Roman" panose="02020603050405020304" pitchFamily="18" charset="0"/>
              </a:rPr>
              <a:t>Kilby</a:t>
            </a:r>
            <a:r>
              <a:rPr lang="en-US" sz="2800" dirty="0">
                <a:latin typeface="Times New Roman" panose="02020603050405020304" pitchFamily="18" charset="0"/>
                <a:cs typeface="Times New Roman" panose="02020603050405020304" pitchFamily="18" charset="0"/>
              </a:rPr>
              <a:t> (1975) argued strongly for “progressive modernization of millions of small scale farmers” and stated that the starting point of the development process is “the traditional farmer in a traditional economy</a:t>
            </a:r>
            <a:r>
              <a:rPr lang="en-US" sz="2800" dirty="0" smtClean="0">
                <a:latin typeface="Times New Roman" panose="02020603050405020304" pitchFamily="18" charset="0"/>
                <a:cs typeface="Times New Roman" panose="02020603050405020304" pitchFamily="18" charset="0"/>
              </a:rPr>
              <a:t>”.</a:t>
            </a:r>
          </a:p>
          <a:p>
            <a:r>
              <a:rPr lang="en-US" sz="2800" dirty="0" err="1" smtClean="0">
                <a:latin typeface="Times New Roman" panose="02020603050405020304" pitchFamily="18" charset="0"/>
                <a:cs typeface="Times New Roman" panose="02020603050405020304" pitchFamily="18" charset="0"/>
              </a:rPr>
              <a:t>Benneh</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(2011) said </a:t>
            </a:r>
            <a:r>
              <a:rPr lang="en-US" sz="2800" dirty="0">
                <a:latin typeface="Times New Roman" panose="02020603050405020304" pitchFamily="18" charset="0"/>
                <a:cs typeface="Times New Roman" panose="02020603050405020304" pitchFamily="18" charset="0"/>
              </a:rPr>
              <a:t>“Japanese agricultural transformation was based on improvement on their native technology (the </a:t>
            </a:r>
            <a:r>
              <a:rPr lang="en-US" sz="2800" dirty="0" err="1">
                <a:latin typeface="Times New Roman" panose="02020603050405020304" pitchFamily="18" charset="0"/>
                <a:cs typeface="Times New Roman" panose="02020603050405020304" pitchFamily="18" charset="0"/>
              </a:rPr>
              <a:t>Meji</a:t>
            </a:r>
            <a:r>
              <a:rPr lang="en-US" sz="2800" dirty="0">
                <a:latin typeface="Times New Roman" panose="02020603050405020304" pitchFamily="18" charset="0"/>
                <a:cs typeface="Times New Roman" panose="02020603050405020304" pitchFamily="18" charset="0"/>
              </a:rPr>
              <a:t> technology)” and that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search for sustainability in agriculture in Africa should begin with the traditional farmer</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ACET (2017) said because of “the </a:t>
            </a:r>
            <a:r>
              <a:rPr lang="en-US" sz="2800" dirty="0">
                <a:latin typeface="Times New Roman" panose="02020603050405020304" pitchFamily="18" charset="0"/>
                <a:cs typeface="Times New Roman" panose="02020603050405020304" pitchFamily="18" charset="0"/>
              </a:rPr>
              <a:t>uniqueness of the African agricultural context … agricultural transformation in Africa may not be the same or may not follow the same pathways as in other parts of the world</a:t>
            </a:r>
            <a:r>
              <a:rPr lang="en-US" sz="2800" dirty="0" smtClean="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39082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0013"/>
            <a:ext cx="9601200" cy="585787"/>
          </a:xfrm>
        </p:spPr>
        <p:txBody>
          <a:bodyPr>
            <a:normAutofit fontScale="90000"/>
          </a:bodyPr>
          <a:lstStyle/>
          <a:p>
            <a:r>
              <a:rPr lang="en-US" dirty="0" smtClean="0"/>
              <a:t>The problem (3/3)</a:t>
            </a:r>
            <a:endParaRPr lang="en-US" dirty="0"/>
          </a:p>
        </p:txBody>
      </p:sp>
      <p:sp>
        <p:nvSpPr>
          <p:cNvPr id="3" name="Content Placeholder 2"/>
          <p:cNvSpPr>
            <a:spLocks noGrp="1"/>
          </p:cNvSpPr>
          <p:nvPr>
            <p:ph idx="1"/>
          </p:nvPr>
        </p:nvSpPr>
        <p:spPr>
          <a:xfrm>
            <a:off x="871538" y="828675"/>
            <a:ext cx="11029950" cy="5772150"/>
          </a:xfrm>
        </p:spPr>
        <p:txBody>
          <a:bodyPr>
            <a:normAutofit/>
          </a:bodyPr>
          <a:lstStyle/>
          <a:p>
            <a:r>
              <a:rPr lang="en-US" sz="2800" dirty="0">
                <a:latin typeface="Times New Roman" panose="02020603050405020304" pitchFamily="18" charset="0"/>
                <a:cs typeface="Times New Roman" panose="02020603050405020304" pitchFamily="18" charset="0"/>
              </a:rPr>
              <a:t>Hazell (2013</a:t>
            </a:r>
            <a:r>
              <a:rPr lang="en-US" sz="2800" dirty="0" smtClean="0">
                <a:latin typeface="Times New Roman" panose="02020603050405020304" pitchFamily="18" charset="0"/>
                <a:cs typeface="Times New Roman" panose="02020603050405020304" pitchFamily="18" charset="0"/>
              </a:rPr>
              <a:t>) pointed out that </a:t>
            </a:r>
            <a:r>
              <a:rPr lang="en-US" sz="2800" dirty="0">
                <a:latin typeface="Times New Roman" panose="02020603050405020304" pitchFamily="18" charset="0"/>
                <a:cs typeface="Times New Roman" panose="02020603050405020304" pitchFamily="18" charset="0"/>
              </a:rPr>
              <a:t>“the most obvious way to make agricultural growth pro-poor is to engage with huge numbers of small farms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He </a:t>
            </a:r>
            <a:r>
              <a:rPr lang="en-US" sz="2800" dirty="0" smtClean="0">
                <a:latin typeface="Times New Roman" panose="02020603050405020304" pitchFamily="18" charset="0"/>
                <a:cs typeface="Times New Roman" panose="02020603050405020304" pitchFamily="18" charset="0"/>
              </a:rPr>
              <a:t>said </a:t>
            </a:r>
            <a:r>
              <a:rPr lang="en-US" sz="2800" dirty="0">
                <a:latin typeface="Times New Roman" panose="02020603050405020304" pitchFamily="18" charset="0"/>
                <a:cs typeface="Times New Roman" panose="02020603050405020304" pitchFamily="18" charset="0"/>
              </a:rPr>
              <a:t>“small farm development is </a:t>
            </a:r>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win-win proposition because not only are small farmers among the poorest households, they are also the most economically efficient producers”.</a:t>
            </a:r>
          </a:p>
          <a:p>
            <a:r>
              <a:rPr lang="en-US" sz="2800" dirty="0" smtClean="0">
                <a:latin typeface="Times New Roman" panose="02020603050405020304" pitchFamily="18" charset="0"/>
                <a:cs typeface="Times New Roman" panose="02020603050405020304" pitchFamily="18" charset="0"/>
              </a:rPr>
              <a:t>Dittoh (1981) </a:t>
            </a:r>
            <a:r>
              <a:rPr lang="en-US" sz="2800" dirty="0">
                <a:latin typeface="Times New Roman" panose="02020603050405020304" pitchFamily="18" charset="0"/>
                <a:cs typeface="Times New Roman" panose="02020603050405020304" pitchFamily="18" charset="0"/>
              </a:rPr>
              <a:t>had earlier argued that “it is only a consistent policy based on evolving a highly productive small-scale farmer as opposed to a green revolution based on large-scale production which can adequately solve the food production problem of the African continent</a:t>
            </a:r>
            <a:r>
              <a:rPr lang="en-US" sz="2800" dirty="0" smtClean="0">
                <a:latin typeface="Times New Roman" panose="02020603050405020304" pitchFamily="18" charset="0"/>
                <a:cs typeface="Times New Roman" panose="02020603050405020304" pitchFamily="18" charset="0"/>
              </a:rPr>
              <a:t>”.</a:t>
            </a:r>
          </a:p>
          <a:p>
            <a:r>
              <a:rPr lang="en-US" sz="2800" b="1" dirty="0">
                <a:solidFill>
                  <a:srgbClr val="FF0000"/>
                </a:solidFill>
                <a:latin typeface="Times New Roman" panose="02020603050405020304" pitchFamily="18" charset="0"/>
                <a:cs typeface="Times New Roman" panose="02020603050405020304" pitchFamily="18" charset="0"/>
              </a:rPr>
              <a:t>M</a:t>
            </a:r>
            <a:r>
              <a:rPr lang="en-US" sz="2800" b="1" dirty="0" smtClean="0">
                <a:solidFill>
                  <a:srgbClr val="FF0000"/>
                </a:solidFill>
                <a:latin typeface="Times New Roman" panose="02020603050405020304" pitchFamily="18" charset="0"/>
                <a:cs typeface="Times New Roman" panose="02020603050405020304" pitchFamily="18" charset="0"/>
              </a:rPr>
              <a:t>any may say BUT the small farmer had been the focus of our agricultural policy. Let us examine what is being said and what we have been doing!</a:t>
            </a:r>
          </a:p>
          <a:p>
            <a:pPr marL="0" indent="0">
              <a:buNone/>
            </a:pPr>
            <a:endParaRPr lang="en-US" sz="2800" dirty="0"/>
          </a:p>
        </p:txBody>
      </p:sp>
    </p:spTree>
    <p:extLst>
      <p:ext uri="{BB962C8B-B14F-4D97-AF65-F5344CB8AC3E}">
        <p14:creationId xmlns:p14="http://schemas.microsoft.com/office/powerpoint/2010/main" val="3915980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38" y="0"/>
            <a:ext cx="9872662" cy="657226"/>
          </a:xfrm>
        </p:spPr>
        <p:txBody>
          <a:bodyPr>
            <a:normAutofit fontScale="90000"/>
          </a:bodyPr>
          <a:lstStyle/>
          <a:p>
            <a:r>
              <a:rPr lang="en-US" dirty="0" smtClean="0"/>
              <a:t>What we have been doing (1/2)</a:t>
            </a:r>
            <a:endParaRPr lang="en-US" dirty="0"/>
          </a:p>
        </p:txBody>
      </p:sp>
      <p:sp>
        <p:nvSpPr>
          <p:cNvPr id="3" name="Content Placeholder 2"/>
          <p:cNvSpPr>
            <a:spLocks noGrp="1"/>
          </p:cNvSpPr>
          <p:nvPr>
            <p:ph idx="1"/>
          </p:nvPr>
        </p:nvSpPr>
        <p:spPr>
          <a:xfrm>
            <a:off x="785813" y="814387"/>
            <a:ext cx="11258550" cy="6043613"/>
          </a:xfrm>
        </p:spPr>
        <p:txBody>
          <a:bodyPr>
            <a:normAutofit lnSpcReduction="10000"/>
          </a:bodyPr>
          <a:lstStyle/>
          <a:p>
            <a:r>
              <a:rPr lang="en-US" sz="2800" dirty="0" err="1">
                <a:latin typeface="Times New Roman" panose="02020603050405020304" pitchFamily="18" charset="0"/>
                <a:cs typeface="Times New Roman" panose="02020603050405020304" pitchFamily="18" charset="0"/>
              </a:rPr>
              <a:t>MoFA’s</a:t>
            </a:r>
            <a:r>
              <a:rPr lang="en-US" sz="2800" dirty="0">
                <a:latin typeface="Times New Roman" panose="02020603050405020304" pitchFamily="18" charset="0"/>
                <a:cs typeface="Times New Roman" panose="02020603050405020304" pitchFamily="18" charset="0"/>
              </a:rPr>
              <a:t> vision for Ghana’s agriculture sector is “a modernized agriculture culminating in a structurally transformed economy and evident in food security, employment opportunities and reduced poverty”, (METASIP, 2009).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It has not been clear what “modernization” and “transformation” mean to MoFA.</a:t>
            </a:r>
          </a:p>
          <a:p>
            <a:r>
              <a:rPr lang="en-US" sz="2800" dirty="0" smtClean="0">
                <a:latin typeface="Times New Roman" panose="02020603050405020304" pitchFamily="18" charset="0"/>
                <a:cs typeface="Times New Roman" panose="02020603050405020304" pitchFamily="18" charset="0"/>
              </a:rPr>
              <a:t>However statements by “those that matter” and implementation of agricultural policies over time suggest that </a:t>
            </a:r>
            <a:r>
              <a:rPr lang="en-US" sz="2800" dirty="0">
                <a:latin typeface="Times New Roman" panose="02020603050405020304" pitchFamily="18" charset="0"/>
                <a:cs typeface="Times New Roman" panose="02020603050405020304" pitchFamily="18" charset="0"/>
              </a:rPr>
              <a:t>w</a:t>
            </a:r>
            <a:r>
              <a:rPr lang="en-US" sz="2800" dirty="0" smtClean="0">
                <a:latin typeface="Times New Roman" panose="02020603050405020304" pitchFamily="18" charset="0"/>
                <a:cs typeface="Times New Roman" panose="02020603050405020304" pitchFamily="18" charset="0"/>
              </a:rPr>
              <a:t>estern agricultural models of large-scale production and the seed-fertilizer </a:t>
            </a:r>
            <a:r>
              <a:rPr lang="en-US" sz="2800" dirty="0">
                <a:latin typeface="Times New Roman" panose="02020603050405020304" pitchFamily="18" charset="0"/>
                <a:cs typeface="Times New Roman" panose="02020603050405020304" pitchFamily="18" charset="0"/>
              </a:rPr>
              <a:t>green revolution of the Asian continent </a:t>
            </a:r>
            <a:r>
              <a:rPr lang="en-US" sz="2800" dirty="0" smtClean="0">
                <a:latin typeface="Times New Roman" panose="02020603050405020304" pitchFamily="18" charset="0"/>
                <a:cs typeface="Times New Roman" panose="02020603050405020304" pitchFamily="18" charset="0"/>
              </a:rPr>
              <a:t>are the </a:t>
            </a:r>
            <a:r>
              <a:rPr lang="en-US" sz="2800" dirty="0">
                <a:latin typeface="Times New Roman" panose="02020603050405020304" pitchFamily="18" charset="0"/>
                <a:cs typeface="Times New Roman" panose="02020603050405020304" pitchFamily="18" charset="0"/>
              </a:rPr>
              <a:t>models of “agricultural modernization” </a:t>
            </a:r>
            <a:r>
              <a:rPr lang="en-US" sz="2800" dirty="0" smtClean="0">
                <a:latin typeface="Times New Roman" panose="02020603050405020304" pitchFamily="18" charset="0"/>
                <a:cs typeface="Times New Roman" panose="02020603050405020304" pitchFamily="18" charset="0"/>
              </a:rPr>
              <a:t>being pursued in Ghana and several other African countries; despite the continuous mention of small farmers in policy and plan documents.</a:t>
            </a:r>
          </a:p>
          <a:p>
            <a:r>
              <a:rPr lang="en-US" sz="2800" dirty="0">
                <a:latin typeface="Times New Roman" panose="02020603050405020304" pitchFamily="18" charset="0"/>
                <a:cs typeface="Times New Roman" panose="02020603050405020304" pitchFamily="18" charset="0"/>
              </a:rPr>
              <a:t>B</a:t>
            </a:r>
            <a:r>
              <a:rPr lang="en-US" sz="2800" dirty="0" smtClean="0">
                <a:latin typeface="Times New Roman" panose="02020603050405020304" pitchFamily="18" charset="0"/>
                <a:cs typeface="Times New Roman" panose="02020603050405020304" pitchFamily="18" charset="0"/>
              </a:rPr>
              <a:t>asically “technology transfer” models are pursued. (</a:t>
            </a:r>
            <a:r>
              <a:rPr lang="en-US" sz="2800" dirty="0">
                <a:latin typeface="Times New Roman" panose="02020603050405020304" pitchFamily="18" charset="0"/>
                <a:cs typeface="Times New Roman" panose="02020603050405020304" pitchFamily="18" charset="0"/>
              </a:rPr>
              <a:t>T</a:t>
            </a:r>
            <a:r>
              <a:rPr lang="en-US" sz="2800" dirty="0" smtClean="0">
                <a:latin typeface="Times New Roman" panose="02020603050405020304" pitchFamily="18" charset="0"/>
                <a:cs typeface="Times New Roman" panose="02020603050405020304" pitchFamily="18" charset="0"/>
              </a:rPr>
              <a:t>here is, however, hardly any agricultural technology transfer model that has succeeded anywhere in the world)!</a:t>
            </a:r>
          </a:p>
          <a:p>
            <a:endParaRPr lang="en-US" sz="2800" dirty="0" smtClean="0"/>
          </a:p>
          <a:p>
            <a:pPr marL="0" indent="0">
              <a:buNone/>
            </a:pPr>
            <a:endParaRPr lang="en-US" sz="2800" dirty="0"/>
          </a:p>
        </p:txBody>
      </p:sp>
    </p:spTree>
    <p:extLst>
      <p:ext uri="{BB962C8B-B14F-4D97-AF65-F5344CB8AC3E}">
        <p14:creationId xmlns:p14="http://schemas.microsoft.com/office/powerpoint/2010/main" val="211207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601200" cy="528638"/>
          </a:xfrm>
        </p:spPr>
        <p:txBody>
          <a:bodyPr>
            <a:normAutofit fontScale="90000"/>
          </a:bodyPr>
          <a:lstStyle/>
          <a:p>
            <a:r>
              <a:rPr lang="en-US" dirty="0" smtClean="0"/>
              <a:t>What we have been doing</a:t>
            </a:r>
            <a:r>
              <a:rPr lang="en-US" dirty="0"/>
              <a:t> </a:t>
            </a:r>
            <a:r>
              <a:rPr lang="en-US" dirty="0" smtClean="0"/>
              <a:t>(2/2).</a:t>
            </a:r>
            <a:endParaRPr lang="en-US" dirty="0"/>
          </a:p>
        </p:txBody>
      </p:sp>
      <p:sp>
        <p:nvSpPr>
          <p:cNvPr id="3" name="Content Placeholder 2"/>
          <p:cNvSpPr>
            <a:spLocks noGrp="1"/>
          </p:cNvSpPr>
          <p:nvPr>
            <p:ph idx="1"/>
          </p:nvPr>
        </p:nvSpPr>
        <p:spPr>
          <a:xfrm>
            <a:off x="785813" y="528639"/>
            <a:ext cx="11258550" cy="6329362"/>
          </a:xfrm>
        </p:spPr>
        <p:txBody>
          <a:bodyPr>
            <a:noAutofit/>
          </a:bodyPr>
          <a:lstStyle/>
          <a:p>
            <a:r>
              <a:rPr lang="en-US" sz="2800" dirty="0" smtClean="0">
                <a:latin typeface="Times New Roman" panose="02020603050405020304" pitchFamily="18" charset="0"/>
                <a:cs typeface="Times New Roman" panose="02020603050405020304" pitchFamily="18" charset="0"/>
              </a:rPr>
              <a:t>Priority crops have been maize, rice and soybeans. METASIP I and II, PFJ and major interventions by Development Partners (NRGP, ADVANCE, RESULT, GROW, …. </a:t>
            </a:r>
            <a:r>
              <a:rPr lang="en-US" sz="2800" dirty="0">
                <a:latin typeface="Times New Roman" panose="02020603050405020304" pitchFamily="18" charset="0"/>
                <a:cs typeface="Times New Roman" panose="02020603050405020304" pitchFamily="18" charset="0"/>
              </a:rPr>
              <a:t>e</a:t>
            </a:r>
            <a:r>
              <a:rPr lang="en-US" sz="2800" dirty="0" smtClean="0">
                <a:latin typeface="Times New Roman" panose="02020603050405020304" pitchFamily="18" charset="0"/>
                <a:cs typeface="Times New Roman" panose="02020603050405020304" pitchFamily="18" charset="0"/>
              </a:rPr>
              <a:t>tc) emphasize these crops. </a:t>
            </a:r>
          </a:p>
          <a:p>
            <a:r>
              <a:rPr lang="en-US" sz="2800" dirty="0" smtClean="0">
                <a:latin typeface="Times New Roman" panose="02020603050405020304" pitchFamily="18" charset="0"/>
                <a:cs typeface="Times New Roman" panose="02020603050405020304" pitchFamily="18" charset="0"/>
              </a:rPr>
              <a:t>They are the crops that fit the “modernization models” but they are not the crops (or systems) derived from “small farmer systems” as advocated by Johnston and </a:t>
            </a:r>
            <a:r>
              <a:rPr lang="en-US" sz="2800" dirty="0" err="1" smtClean="0">
                <a:latin typeface="Times New Roman" panose="02020603050405020304" pitchFamily="18" charset="0"/>
                <a:cs typeface="Times New Roman" panose="02020603050405020304" pitchFamily="18" charset="0"/>
              </a:rPr>
              <a:t>Kilby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Benneh</a:t>
            </a:r>
            <a:r>
              <a:rPr lang="en-US" sz="2800" dirty="0" smtClean="0">
                <a:latin typeface="Times New Roman" panose="02020603050405020304" pitchFamily="18" charset="0"/>
                <a:cs typeface="Times New Roman" panose="02020603050405020304" pitchFamily="18" charset="0"/>
              </a:rPr>
              <a:t>, Hazell, Dittoh and others.</a:t>
            </a:r>
          </a:p>
          <a:p>
            <a:r>
              <a:rPr lang="en-US" sz="2800" dirty="0" smtClean="0">
                <a:latin typeface="Times New Roman" panose="02020603050405020304" pitchFamily="18" charset="0"/>
                <a:cs typeface="Times New Roman" panose="02020603050405020304" pitchFamily="18" charset="0"/>
              </a:rPr>
              <a:t>Priority inputs have been improved seeds, fertilizers, weedicides and insecticides (and almost all are imported).</a:t>
            </a:r>
          </a:p>
          <a:p>
            <a:r>
              <a:rPr lang="en-US" sz="2800" dirty="0" smtClean="0">
                <a:latin typeface="Times New Roman" panose="02020603050405020304" pitchFamily="18" charset="0"/>
                <a:cs typeface="Times New Roman" panose="02020603050405020304" pitchFamily="18" charset="0"/>
              </a:rPr>
              <a:t>The real issue is a problem of “efficiency-productivity-profitability (E-P-P” (SR) versus “sustainability” (LR) of farming systems.</a:t>
            </a:r>
          </a:p>
          <a:p>
            <a:r>
              <a:rPr lang="en-US" sz="2800" dirty="0" smtClean="0">
                <a:latin typeface="Times New Roman" panose="02020603050405020304" pitchFamily="18" charset="0"/>
                <a:cs typeface="Times New Roman" panose="02020603050405020304" pitchFamily="18" charset="0"/>
              </a:rPr>
              <a:t>It is pursuing “relatively high E-P-P” in the short run versus “relatively low E-P-P” in the long run.</a:t>
            </a:r>
          </a:p>
          <a:p>
            <a:r>
              <a:rPr lang="en-US" sz="2800" dirty="0" smtClean="0">
                <a:latin typeface="Times New Roman" panose="02020603050405020304" pitchFamily="18" charset="0"/>
                <a:cs typeface="Times New Roman" panose="02020603050405020304" pitchFamily="18" charset="0"/>
              </a:rPr>
              <a:t>Other issues are lack of emphasis on what we regard as food and the food that ensures food and nutrition security!!</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54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797</TotalTime>
  <Words>2800</Words>
  <Application>Microsoft Office PowerPoint</Application>
  <PresentationFormat>Widescreen</PresentationFormat>
  <Paragraphs>150</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Franklin Gothic Book</vt:lpstr>
      <vt:lpstr>Garamond</vt:lpstr>
      <vt:lpstr>Times New Roman</vt:lpstr>
      <vt:lpstr>Crop</vt:lpstr>
      <vt:lpstr>THE FOOD PRODUCTION, PRODUCTIVITY AND NUTRITION DILEMMAS – THE CASE OF GHANA AND THE ROLE OF AGRIBUSINESS</vt:lpstr>
      <vt:lpstr>Introduction (1/2)</vt:lpstr>
      <vt:lpstr>Introduction (2/2)</vt:lpstr>
      <vt:lpstr>Some facts about Ghana’s agriculture</vt:lpstr>
      <vt:lpstr>The problem (1/3)</vt:lpstr>
      <vt:lpstr>The problem (2/3)</vt:lpstr>
      <vt:lpstr>The problem (3/3)</vt:lpstr>
      <vt:lpstr>What we have been doing (1/2)</vt:lpstr>
      <vt:lpstr>What we have been doing (2/2).</vt:lpstr>
      <vt:lpstr>PFJ Program costing. Source: MOFA (2017) PFJ: Strategic Plan</vt:lpstr>
      <vt:lpstr>What we are doing and what we should be doing!</vt:lpstr>
      <vt:lpstr>The food and nutrition insecurity problem (1/3)</vt:lpstr>
      <vt:lpstr>The food and nutrition insecurity problem (2/3)</vt:lpstr>
      <vt:lpstr>The food and nutrition insecurity problem (3/3)</vt:lpstr>
      <vt:lpstr>Synthesis (1/2)</vt:lpstr>
      <vt:lpstr>Synthesis (2/2)</vt:lpstr>
      <vt:lpstr>Some misconceptions and contradictions (1/2)</vt:lpstr>
      <vt:lpstr>Some misconceptions and contradictions (2/2)</vt:lpstr>
      <vt:lpstr>What have I done about these ideas? (1/2)</vt:lpstr>
      <vt:lpstr>What have I done about these ideas? (2/2)</vt:lpstr>
      <vt:lpstr>PowerPoint Presentation</vt:lpstr>
      <vt:lpstr>Role of agribusiness </vt:lpstr>
      <vt:lpstr>Thank you for your attention and God bless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FOOD PRODUCTION, PRODUCTIVITY AND NUTRITION DILEMMAS – THE CASE OF GHANA AND THE ROLE OF AGRIBUSINESS</dc:title>
  <dc:creator>Reviewer</dc:creator>
  <cp:lastModifiedBy>Reviewer</cp:lastModifiedBy>
  <cp:revision>119</cp:revision>
  <cp:lastPrinted>2019-02-01T08:54:21Z</cp:lastPrinted>
  <dcterms:created xsi:type="dcterms:W3CDTF">2019-01-30T21:29:20Z</dcterms:created>
  <dcterms:modified xsi:type="dcterms:W3CDTF">2019-02-01T12:12:38Z</dcterms:modified>
</cp:coreProperties>
</file>