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7"/>
  </p:notesMasterIdLst>
  <p:sldIdLst>
    <p:sldId id="256" r:id="rId2"/>
    <p:sldId id="257" r:id="rId3"/>
    <p:sldId id="258" r:id="rId4"/>
    <p:sldId id="259" r:id="rId5"/>
    <p:sldId id="260" r:id="rId6"/>
    <p:sldId id="278" r:id="rId7"/>
    <p:sldId id="261" r:id="rId8"/>
    <p:sldId id="262" r:id="rId9"/>
    <p:sldId id="263" r:id="rId10"/>
    <p:sldId id="264" r:id="rId11"/>
    <p:sldId id="265" r:id="rId12"/>
    <p:sldId id="266" r:id="rId13"/>
    <p:sldId id="279" r:id="rId14"/>
    <p:sldId id="267" r:id="rId15"/>
    <p:sldId id="290" r:id="rId16"/>
    <p:sldId id="268" r:id="rId17"/>
    <p:sldId id="269" r:id="rId18"/>
    <p:sldId id="270" r:id="rId19"/>
    <p:sldId id="271" r:id="rId20"/>
    <p:sldId id="280" r:id="rId21"/>
    <p:sldId id="272" r:id="rId22"/>
    <p:sldId id="273" r:id="rId23"/>
    <p:sldId id="274" r:id="rId24"/>
    <p:sldId id="275" r:id="rId25"/>
    <p:sldId id="281" r:id="rId26"/>
    <p:sldId id="276" r:id="rId27"/>
    <p:sldId id="277" r:id="rId28"/>
    <p:sldId id="282" r:id="rId29"/>
    <p:sldId id="283" r:id="rId30"/>
    <p:sldId id="284" r:id="rId31"/>
    <p:sldId id="285" r:id="rId32"/>
    <p:sldId id="286" r:id="rId33"/>
    <p:sldId id="287" r:id="rId34"/>
    <p:sldId id="288" r:id="rId35"/>
    <p:sldId id="28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290" y="-7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view3D>
      <c:rotX val="30"/>
      <c:perspective val="30"/>
    </c:view3D>
    <c:plotArea>
      <c:layout>
        <c:manualLayout>
          <c:layoutTarget val="inner"/>
          <c:xMode val="edge"/>
          <c:yMode val="edge"/>
          <c:x val="0"/>
          <c:y val="0"/>
          <c:w val="0.96223352289297159"/>
          <c:h val="1"/>
        </c:manualLayout>
      </c:layout>
      <c:pie3DChart>
        <c:varyColors val="1"/>
        <c:dLbls/>
      </c:pie3DChart>
    </c:plotArea>
    <c:legend>
      <c:legendPos val="r"/>
      <c:txPr>
        <a:bodyPr/>
        <a:lstStyle/>
        <a:p>
          <a:pPr>
            <a:defRPr sz="2800"/>
          </a:pPr>
          <a:endParaRPr lang="en-US"/>
        </a:p>
      </c:txPr>
    </c:legend>
    <c:plotVisOnly val="1"/>
    <c:dispBlanksAs val="zero"/>
  </c:chart>
  <c:externalData r:id="rId2"/>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cdr:x>
      <cdr:y>0.02985</cdr:y>
    </cdr:from>
    <cdr:to>
      <cdr:x>0.89815</cdr:x>
      <cdr:y>0.97807</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111457"/>
          <a:ext cx="7391415" cy="3540457"/>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1FBABB-2DF2-4E00-920E-67767879C4D8}" type="datetimeFigureOut">
              <a:rPr lang="en-US" smtClean="0"/>
              <a:pPr/>
              <a:t>2/23/2019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D5DE23-874E-4C83-99A5-00309B137FC7}" type="slidenum">
              <a:rPr lang="en-US" smtClean="0"/>
              <a:pPr/>
              <a:t>‹#›</a:t>
            </a:fld>
            <a:endParaRPr lang="en-US"/>
          </a:p>
        </p:txBody>
      </p:sp>
    </p:spTree>
    <p:extLst>
      <p:ext uri="{BB962C8B-B14F-4D97-AF65-F5344CB8AC3E}">
        <p14:creationId xmlns:p14="http://schemas.microsoft.com/office/powerpoint/2010/main" xmlns="" val="15092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D5DE23-874E-4C83-99A5-00309B137FC7}" type="slidenum">
              <a:rPr lang="en-US" smtClean="0"/>
              <a:pPr/>
              <a:t>1</a:t>
            </a:fld>
            <a:endParaRPr lang="en-US"/>
          </a:p>
        </p:txBody>
      </p:sp>
    </p:spTree>
    <p:extLst>
      <p:ext uri="{BB962C8B-B14F-4D97-AF65-F5344CB8AC3E}">
        <p14:creationId xmlns:p14="http://schemas.microsoft.com/office/powerpoint/2010/main" xmlns="" val="3647047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a:t>
            </a:r>
            <a:r>
              <a:rPr lang="en-US" sz="1200" dirty="0" smtClean="0"/>
              <a:t>after September 11 (the Anthrax case) </a:t>
            </a:r>
            <a:endParaRPr lang="en-US" dirty="0"/>
          </a:p>
        </p:txBody>
      </p:sp>
      <p:sp>
        <p:nvSpPr>
          <p:cNvPr id="4" name="Slide Number Placeholder 3"/>
          <p:cNvSpPr>
            <a:spLocks noGrp="1"/>
          </p:cNvSpPr>
          <p:nvPr>
            <p:ph type="sldNum" sz="quarter" idx="10"/>
          </p:nvPr>
        </p:nvSpPr>
        <p:spPr/>
        <p:txBody>
          <a:bodyPr/>
          <a:lstStyle/>
          <a:p>
            <a:fld id="{C1D5DE23-874E-4C83-99A5-00309B137FC7}" type="slidenum">
              <a:rPr lang="en-US" smtClean="0"/>
              <a:pPr/>
              <a:t>5</a:t>
            </a:fld>
            <a:endParaRPr lang="en-US"/>
          </a:p>
        </p:txBody>
      </p:sp>
    </p:spTree>
    <p:extLst>
      <p:ext uri="{BB962C8B-B14F-4D97-AF65-F5344CB8AC3E}">
        <p14:creationId xmlns:p14="http://schemas.microsoft.com/office/powerpoint/2010/main" xmlns="" val="4282658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…..including aviation, hospitality, sports, entertainment, transportation, and tourism tend to suffer severe losses due to a decrease in public gatherings, and travel.</a:t>
            </a:r>
            <a:endParaRPr lang="en-US" dirty="0" smtClean="0"/>
          </a:p>
          <a:p>
            <a:endParaRPr lang="en-US" dirty="0"/>
          </a:p>
        </p:txBody>
      </p:sp>
      <p:sp>
        <p:nvSpPr>
          <p:cNvPr id="4" name="Slide Number Placeholder 3"/>
          <p:cNvSpPr>
            <a:spLocks noGrp="1"/>
          </p:cNvSpPr>
          <p:nvPr>
            <p:ph type="sldNum" sz="quarter" idx="10"/>
          </p:nvPr>
        </p:nvSpPr>
        <p:spPr/>
        <p:txBody>
          <a:bodyPr/>
          <a:lstStyle/>
          <a:p>
            <a:fld id="{C1D5DE23-874E-4C83-99A5-00309B137FC7}" type="slidenum">
              <a:rPr lang="en-US" smtClean="0"/>
              <a:pPr/>
              <a:t>7</a:t>
            </a:fld>
            <a:endParaRPr lang="en-US"/>
          </a:p>
        </p:txBody>
      </p:sp>
    </p:spTree>
    <p:extLst>
      <p:ext uri="{BB962C8B-B14F-4D97-AF65-F5344CB8AC3E}">
        <p14:creationId xmlns:p14="http://schemas.microsoft.com/office/powerpoint/2010/main" xmlns="" val="3438913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three key stages of activities that are taken up within disaster risk management are as follows;</a:t>
            </a:r>
            <a:r>
              <a:rPr lang="en-US" sz="1200" i="1" kern="1200" dirty="0" smtClean="0">
                <a:solidFill>
                  <a:schemeClr val="tx1"/>
                </a:solidFill>
                <a:effectLst/>
                <a:latin typeface="+mn-lt"/>
                <a:ea typeface="+mn-ea"/>
                <a:cs typeface="+mn-cs"/>
              </a:rPr>
              <a:t> Before a disaster (pre-disaster), During a disaster (disaster</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occurrence), and After a disaster (post-disaster).</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1D5DE23-874E-4C83-99A5-00309B137FC7}" type="slidenum">
              <a:rPr lang="en-US" smtClean="0"/>
              <a:pPr/>
              <a:t>12</a:t>
            </a:fld>
            <a:endParaRPr lang="en-US"/>
          </a:p>
        </p:txBody>
      </p:sp>
    </p:spTree>
    <p:extLst>
      <p:ext uri="{BB962C8B-B14F-4D97-AF65-F5344CB8AC3E}">
        <p14:creationId xmlns:p14="http://schemas.microsoft.com/office/powerpoint/2010/main" xmlns="" val="1604620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study, which is situated in the pre-disaster phase (of the Disaster Risk Management Theory) based upon five major activities: establish the context, identify risks, analyze risks, evaluate risks and treat risks. The framework is also underpinned by Della-</a:t>
            </a:r>
            <a:r>
              <a:rPr lang="en-US" sz="1200" kern="1200" dirty="0" err="1" smtClean="0">
                <a:solidFill>
                  <a:schemeClr val="tx1"/>
                </a:solidFill>
                <a:effectLst/>
                <a:latin typeface="+mn-lt"/>
                <a:ea typeface="+mn-ea"/>
                <a:cs typeface="+mn-cs"/>
              </a:rPr>
              <a:t>Giustina’s</a:t>
            </a:r>
            <a:r>
              <a:rPr lang="en-US" sz="1200" kern="1200" dirty="0" smtClean="0">
                <a:solidFill>
                  <a:schemeClr val="tx1"/>
                </a:solidFill>
                <a:effectLst/>
                <a:latin typeface="+mn-lt"/>
                <a:ea typeface="+mn-ea"/>
                <a:cs typeface="+mn-cs"/>
              </a:rPr>
              <a:t> (2003) three steps essential in emergency planning: to recognize existing risks, to develop an updated emergency plan, and finally to assure the organization’s preparedness for the emergencies.</a:t>
            </a:r>
          </a:p>
          <a:p>
            <a:endParaRPr lang="en-US" dirty="0"/>
          </a:p>
        </p:txBody>
      </p:sp>
      <p:sp>
        <p:nvSpPr>
          <p:cNvPr id="4" name="Slide Number Placeholder 3"/>
          <p:cNvSpPr>
            <a:spLocks noGrp="1"/>
          </p:cNvSpPr>
          <p:nvPr>
            <p:ph type="sldNum" sz="quarter" idx="10"/>
          </p:nvPr>
        </p:nvSpPr>
        <p:spPr/>
        <p:txBody>
          <a:bodyPr/>
          <a:lstStyle/>
          <a:p>
            <a:fld id="{AADF4F91-D9CD-437B-9368-DCDF06DF4B25}" type="slidenum">
              <a:rPr lang="en-US" smtClean="0"/>
              <a:pPr/>
              <a:t>13</a:t>
            </a:fld>
            <a:endParaRPr lang="en-US"/>
          </a:p>
        </p:txBody>
      </p:sp>
    </p:spTree>
    <p:extLst>
      <p:ext uri="{BB962C8B-B14F-4D97-AF65-F5344CB8AC3E}">
        <p14:creationId xmlns:p14="http://schemas.microsoft.com/office/powerpoint/2010/main" xmlns="" val="1120043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Concurrent Nested (Embedded) Design</a:t>
            </a:r>
            <a:r>
              <a:rPr lang="en-US" sz="1200" b="0" i="0" kern="1200" dirty="0" smtClean="0">
                <a:solidFill>
                  <a:schemeClr val="tx1"/>
                </a:solidFill>
                <a:effectLst/>
                <a:latin typeface="+mn-lt"/>
                <a:ea typeface="+mn-ea"/>
                <a:cs typeface="+mn-cs"/>
              </a:rPr>
              <a:t> – This design includes one phase of data collection in which priority is given to one approach that guides the project, while the other approach is embedded or nested into the project and provides a supporting role. The embedded approach is often addressing a different question then the primary research question.</a:t>
            </a:r>
          </a:p>
          <a:p>
            <a:endParaRPr lang="en-US" dirty="0"/>
          </a:p>
        </p:txBody>
      </p:sp>
      <p:sp>
        <p:nvSpPr>
          <p:cNvPr id="4" name="Slide Number Placeholder 3"/>
          <p:cNvSpPr>
            <a:spLocks noGrp="1"/>
          </p:cNvSpPr>
          <p:nvPr>
            <p:ph type="sldNum" sz="quarter" idx="10"/>
          </p:nvPr>
        </p:nvSpPr>
        <p:spPr/>
        <p:txBody>
          <a:bodyPr/>
          <a:lstStyle/>
          <a:p>
            <a:fld id="{C1D5DE23-874E-4C83-99A5-00309B137FC7}" type="slidenum">
              <a:rPr lang="en-US" smtClean="0"/>
              <a:pPr/>
              <a:t>14</a:t>
            </a:fld>
            <a:endParaRPr lang="en-US"/>
          </a:p>
        </p:txBody>
      </p:sp>
    </p:spTree>
    <p:extLst>
      <p:ext uri="{BB962C8B-B14F-4D97-AF65-F5344CB8AC3E}">
        <p14:creationId xmlns:p14="http://schemas.microsoft.com/office/powerpoint/2010/main" xmlns="" val="2627467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Smith 2005</a:t>
            </a:r>
            <a:endParaRPr lang="en-US" dirty="0"/>
          </a:p>
        </p:txBody>
      </p:sp>
      <p:sp>
        <p:nvSpPr>
          <p:cNvPr id="4" name="Slide Number Placeholder 3"/>
          <p:cNvSpPr>
            <a:spLocks noGrp="1"/>
          </p:cNvSpPr>
          <p:nvPr>
            <p:ph type="sldNum" sz="quarter" idx="10"/>
          </p:nvPr>
        </p:nvSpPr>
        <p:spPr/>
        <p:txBody>
          <a:bodyPr/>
          <a:lstStyle/>
          <a:p>
            <a:fld id="{C1D5DE23-874E-4C83-99A5-00309B137FC7}" type="slidenum">
              <a:rPr lang="en-US" smtClean="0"/>
              <a:pPr/>
              <a:t>21</a:t>
            </a:fld>
            <a:endParaRPr lang="en-US"/>
          </a:p>
        </p:txBody>
      </p:sp>
    </p:spTree>
    <p:extLst>
      <p:ext uri="{BB962C8B-B14F-4D97-AF65-F5344CB8AC3E}">
        <p14:creationId xmlns:p14="http://schemas.microsoft.com/office/powerpoint/2010/main" xmlns="" val="2355027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9EDAD31-D6B7-4D10-BECC-2FD416E3FAFC}" type="datetime1">
              <a:rPr lang="en-US" smtClean="0"/>
              <a:pPr/>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C2236-9B38-41F5-A80F-3F5AA3DFB9DC}"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D5CBD-7498-40EF-AD56-171AFEB0E248}" type="datetime1">
              <a:rPr lang="en-US" smtClean="0"/>
              <a:pPr/>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C2236-9B38-41F5-A80F-3F5AA3DFB9D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448F76-A312-4907-93E0-1C3E30599177}" type="datetime1">
              <a:rPr lang="en-US" smtClean="0"/>
              <a:pPr/>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C2236-9B38-41F5-A80F-3F5AA3DFB9D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C078FE1-B9D2-40AF-9369-EE95D3F96846}" type="datetime1">
              <a:rPr lang="en-US" smtClean="0"/>
              <a:pPr/>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C2236-9B38-41F5-A80F-3F5AA3DFB9DC}"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74AADA-88E2-4847-950A-A1E805670B58}" type="datetime1">
              <a:rPr lang="en-US" smtClean="0"/>
              <a:pPr/>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C2236-9B38-41F5-A80F-3F5AA3DFB9D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EE8E0BA-A150-4FEC-9250-3A051895E3FE}" type="datetime1">
              <a:rPr lang="en-US" smtClean="0"/>
              <a:pPr/>
              <a:t>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C2236-9B38-41F5-A80F-3F5AA3DFB9DC}"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36A394-97AC-48B0-92F7-8C15FE73CEA0}" type="datetime1">
              <a:rPr lang="en-US" smtClean="0"/>
              <a:pPr/>
              <a:t>2/23/2019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3C2236-9B38-41F5-A80F-3F5AA3DFB9DC}"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46D2DB4-B7E2-4C57-AA9E-BE11C233FACD}" type="datetime1">
              <a:rPr lang="en-US" smtClean="0"/>
              <a:pPr/>
              <a:t>2/23/2019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3C2236-9B38-41F5-A80F-3F5AA3DFB9D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361E6-3E21-4134-BAEE-23B07B390850}" type="datetime1">
              <a:rPr lang="en-US" smtClean="0"/>
              <a:pPr/>
              <a:t>2/23/2019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3C2236-9B38-41F5-A80F-3F5AA3DFB9D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0C989-1010-4C53-8A33-D1D8244D36BD}" type="datetime1">
              <a:rPr lang="en-US" smtClean="0"/>
              <a:pPr/>
              <a:t>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C2236-9B38-41F5-A80F-3F5AA3DFB9D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8807F-3337-438D-94D2-B5F4290498FF}" type="datetime1">
              <a:rPr lang="en-US" smtClean="0"/>
              <a:pPr/>
              <a:t>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C2236-9B38-41F5-A80F-3F5AA3DFB9DC}"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B321872-BB74-469F-9176-FC74BF6D5771}" type="datetime1">
              <a:rPr lang="en-US" smtClean="0"/>
              <a:pPr/>
              <a:t>2/23/2019</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43C2236-9B38-41F5-A80F-3F5AA3DFB9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447800"/>
            <a:ext cx="8839200" cy="5257800"/>
          </a:xfrm>
        </p:spPr>
        <p:txBody>
          <a:bodyPr>
            <a:normAutofit fontScale="92500"/>
          </a:bodyPr>
          <a:lstStyle/>
          <a:p>
            <a:pPr algn="ctr"/>
            <a:r>
              <a:rPr lang="en-US" sz="2800" b="1" dirty="0" smtClean="0">
                <a:latin typeface="Times New Roman" panose="02020603050405020304" pitchFamily="18" charset="0"/>
                <a:cs typeface="Times New Roman" panose="02020603050405020304" pitchFamily="18" charset="0"/>
              </a:rPr>
              <a:t>Faculty of Natural Resources and Environment</a:t>
            </a:r>
          </a:p>
          <a:p>
            <a:pPr algn="ctr"/>
            <a:r>
              <a:rPr lang="en-US" sz="2800" b="1" dirty="0" smtClean="0">
                <a:latin typeface="Times New Roman" panose="02020603050405020304" pitchFamily="18" charset="0"/>
                <a:cs typeface="Times New Roman" panose="02020603050405020304" pitchFamily="18" charset="0"/>
              </a:rPr>
              <a:t>Department of Ecotourism and Environmental Management</a:t>
            </a:r>
          </a:p>
          <a:p>
            <a:endParaRPr lang="en-US" b="1" dirty="0" smtClean="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a:p>
            <a:pPr algn="ctr"/>
            <a:r>
              <a:rPr lang="en-US" sz="2800" b="1" dirty="0" smtClean="0">
                <a:latin typeface="Times New Roman" panose="02020603050405020304" pitchFamily="18" charset="0"/>
                <a:cs typeface="Times New Roman" panose="02020603050405020304" pitchFamily="18" charset="0"/>
              </a:rPr>
              <a:t>HOTELIERS</a:t>
            </a:r>
            <a:r>
              <a:rPr lang="en-US" sz="2800" b="1" dirty="0">
                <a:latin typeface="Times New Roman" panose="02020603050405020304" pitchFamily="18" charset="0"/>
                <a:cs typeface="Times New Roman" panose="02020603050405020304" pitchFamily="18" charset="0"/>
              </a:rPr>
              <a:t>’ RESPONSE TO EMERGING </a:t>
            </a:r>
            <a:r>
              <a:rPr lang="en-US" sz="2800" b="1" dirty="0" smtClean="0">
                <a:latin typeface="Times New Roman" panose="02020603050405020304" pitchFamily="18" charset="0"/>
                <a:cs typeface="Times New Roman" panose="02020603050405020304" pitchFamily="18" charset="0"/>
              </a:rPr>
              <a:t>INFECTIOUS DISEASE THREATS</a:t>
            </a:r>
            <a:r>
              <a:rPr lang="en-US" sz="2800" b="1" dirty="0">
                <a:latin typeface="Times New Roman" panose="02020603050405020304" pitchFamily="18" charset="0"/>
                <a:cs typeface="Times New Roman" panose="02020603050405020304" pitchFamily="18" charset="0"/>
              </a:rPr>
              <a:t>: A STUDY OF </a:t>
            </a:r>
            <a:r>
              <a:rPr lang="en-US" sz="2800" b="1" dirty="0" smtClean="0">
                <a:latin typeface="Times New Roman" panose="02020603050405020304" pitchFamily="18" charset="0"/>
                <a:cs typeface="Times New Roman" panose="02020603050405020304" pitchFamily="18" charset="0"/>
              </a:rPr>
              <a:t>HOTELS IN ACCRA </a:t>
            </a:r>
            <a:r>
              <a:rPr lang="en-US" sz="2800" b="1" dirty="0">
                <a:latin typeface="Times New Roman" panose="02020603050405020304" pitchFamily="18" charset="0"/>
                <a:cs typeface="Times New Roman" panose="02020603050405020304" pitchFamily="18" charset="0"/>
              </a:rPr>
              <a:t>METROPOLIS</a:t>
            </a:r>
          </a:p>
          <a:p>
            <a:pPr algn="ctr"/>
            <a:endParaRPr lang="en-US" dirty="0" smtClean="0"/>
          </a:p>
          <a:p>
            <a:pPr algn="ctr"/>
            <a:endParaRPr lang="en-US" dirty="0"/>
          </a:p>
          <a:p>
            <a:pPr algn="ctr"/>
            <a:r>
              <a:rPr lang="en-US" i="1" dirty="0" smtClean="0"/>
              <a:t>Colloquium Presentation </a:t>
            </a:r>
          </a:p>
          <a:p>
            <a:pPr algn="ctr"/>
            <a:endParaRPr lang="en-US" dirty="0"/>
          </a:p>
          <a:p>
            <a:pPr algn="ctr"/>
            <a:r>
              <a:rPr lang="en-US" b="1" dirty="0" smtClean="0"/>
              <a:t>By: Philip </a:t>
            </a:r>
            <a:r>
              <a:rPr lang="en-US" b="1" dirty="0"/>
              <a:t>E</a:t>
            </a:r>
            <a:r>
              <a:rPr lang="en-US" b="1" dirty="0" smtClean="0"/>
              <a:t>bo </a:t>
            </a:r>
            <a:r>
              <a:rPr lang="en-US" b="1" dirty="0"/>
              <a:t>Q</a:t>
            </a:r>
            <a:r>
              <a:rPr lang="en-US" b="1" dirty="0" smtClean="0"/>
              <a:t>uansah</a:t>
            </a:r>
            <a:endParaRPr lang="en-US" b="1" dirty="0"/>
          </a:p>
        </p:txBody>
      </p:sp>
      <p:sp>
        <p:nvSpPr>
          <p:cNvPr id="2" name="Title 1"/>
          <p:cNvSpPr>
            <a:spLocks noGrp="1"/>
          </p:cNvSpPr>
          <p:nvPr>
            <p:ph type="ctrTitle"/>
          </p:nvPr>
        </p:nvSpPr>
        <p:spPr>
          <a:xfrm>
            <a:off x="152400" y="30804"/>
            <a:ext cx="8839200" cy="1470025"/>
          </a:xfrm>
        </p:spPr>
        <p:txBody>
          <a:bodyPr/>
          <a:lstStyle/>
          <a:p>
            <a:pPr marL="182880" indent="0" algn="ctr">
              <a:buNone/>
            </a:pPr>
            <a:r>
              <a:rPr lang="en-US" sz="4400" dirty="0" smtClean="0"/>
              <a:t>University for Development </a:t>
            </a:r>
            <a:r>
              <a:rPr lang="en-US" sz="4400" dirty="0"/>
              <a:t>S</a:t>
            </a:r>
            <a:r>
              <a:rPr lang="en-US" sz="4400" dirty="0" smtClean="0"/>
              <a:t>tudies </a:t>
            </a:r>
            <a:endParaRPr lang="en-US" sz="4400" dirty="0"/>
          </a:p>
        </p:txBody>
      </p:sp>
      <p:sp>
        <p:nvSpPr>
          <p:cNvPr id="5" name="Slide Number Placeholder 4"/>
          <p:cNvSpPr>
            <a:spLocks noGrp="1"/>
          </p:cNvSpPr>
          <p:nvPr>
            <p:ph type="sldNum" sz="quarter" idx="12"/>
          </p:nvPr>
        </p:nvSpPr>
        <p:spPr>
          <a:xfrm>
            <a:off x="7304964" y="6416675"/>
            <a:ext cx="1828800" cy="441325"/>
          </a:xfrm>
        </p:spPr>
        <p:txBody>
          <a:bodyPr/>
          <a:lstStyle/>
          <a:p>
            <a:pPr algn="r"/>
            <a:fld id="{843C2236-9B38-41F5-A80F-3F5AA3DFB9DC}" type="slidenum">
              <a:rPr lang="en-US" sz="1600" smtClean="0"/>
              <a:pPr algn="r"/>
              <a:t>1</a:t>
            </a:fld>
            <a:endParaRPr lang="en-US" sz="1600" dirty="0"/>
          </a:p>
        </p:txBody>
      </p:sp>
    </p:spTree>
    <p:extLst>
      <p:ext uri="{BB962C8B-B14F-4D97-AF65-F5344CB8AC3E}">
        <p14:creationId xmlns:p14="http://schemas.microsoft.com/office/powerpoint/2010/main" xmlns="" val="1547975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512511" cy="1828800"/>
          </a:xfrm>
        </p:spPr>
        <p:txBody>
          <a:bodyPr/>
          <a:lstStyle/>
          <a:p>
            <a:pPr marL="0" indent="0" algn="ctr">
              <a:buNone/>
            </a:pPr>
            <a:endParaRPr lang="en-US" dirty="0"/>
          </a:p>
        </p:txBody>
      </p:sp>
      <p:sp>
        <p:nvSpPr>
          <p:cNvPr id="3" name="Content Placeholder 2"/>
          <p:cNvSpPr>
            <a:spLocks noGrp="1"/>
          </p:cNvSpPr>
          <p:nvPr>
            <p:ph sz="quarter" idx="13"/>
          </p:nvPr>
        </p:nvSpPr>
        <p:spPr>
          <a:xfrm>
            <a:off x="152400" y="2133600"/>
            <a:ext cx="8839200" cy="4495800"/>
          </a:xfrm>
        </p:spPr>
        <p:txBody>
          <a:bodyPr>
            <a:normAutofit/>
          </a:bodyPr>
          <a:lstStyle/>
          <a:p>
            <a:pPr lvl="0"/>
            <a:r>
              <a:rPr lang="en-US" sz="2800" dirty="0">
                <a:cs typeface="Times New Roman" pitchFamily="18" charset="0"/>
              </a:rPr>
              <a:t>What are the perceptions of hoteliers towards emerging </a:t>
            </a:r>
            <a:r>
              <a:rPr lang="en-US" sz="2800" dirty="0" smtClean="0">
                <a:cs typeface="Times New Roman" pitchFamily="18" charset="0"/>
              </a:rPr>
              <a:t>infectious disease </a:t>
            </a:r>
            <a:r>
              <a:rPr lang="en-US" sz="2800" dirty="0">
                <a:cs typeface="Times New Roman" pitchFamily="18" charset="0"/>
              </a:rPr>
              <a:t>issues?</a:t>
            </a:r>
          </a:p>
          <a:p>
            <a:pPr lvl="0"/>
            <a:endParaRPr lang="en-US" sz="2800" dirty="0">
              <a:cs typeface="Times New Roman" pitchFamily="18" charset="0"/>
            </a:endParaRPr>
          </a:p>
          <a:p>
            <a:pPr lvl="0"/>
            <a:r>
              <a:rPr lang="en-US" sz="2800" dirty="0">
                <a:cs typeface="Times New Roman" pitchFamily="18" charset="0"/>
              </a:rPr>
              <a:t>To what extent are hotels vulnerable to health threats?</a:t>
            </a:r>
          </a:p>
          <a:p>
            <a:pPr lvl="0"/>
            <a:endParaRPr lang="en-US" sz="2800" dirty="0">
              <a:cs typeface="Times New Roman" pitchFamily="18" charset="0"/>
            </a:endParaRPr>
          </a:p>
          <a:p>
            <a:pPr lvl="0"/>
            <a:r>
              <a:rPr lang="en-US" sz="2800" dirty="0">
                <a:cs typeface="Times New Roman" pitchFamily="18" charset="0"/>
              </a:rPr>
              <a:t>What are the responses of hoteliers to these </a:t>
            </a:r>
            <a:r>
              <a:rPr lang="en-US" sz="2800" dirty="0" smtClean="0">
                <a:cs typeface="Times New Roman" pitchFamily="18" charset="0"/>
              </a:rPr>
              <a:t>threats?</a:t>
            </a:r>
            <a:endParaRPr lang="en-US" sz="2800" dirty="0"/>
          </a:p>
        </p:txBody>
      </p:sp>
      <p:pic>
        <p:nvPicPr>
          <p:cNvPr id="2050" name="Picture 2" descr="C:\Users\Ebo Pontiff\Desktop\colloquium\thinking emoji.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8819"/>
          <a:stretch/>
        </p:blipFill>
        <p:spPr bwMode="auto">
          <a:xfrm>
            <a:off x="3409950" y="-27296"/>
            <a:ext cx="2076450" cy="200622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a:xfrm>
            <a:off x="7315200" y="6492875"/>
            <a:ext cx="1828800" cy="365125"/>
          </a:xfrm>
        </p:spPr>
        <p:txBody>
          <a:bodyPr/>
          <a:lstStyle/>
          <a:p>
            <a:pPr algn="r"/>
            <a:fld id="{843C2236-9B38-41F5-A80F-3F5AA3DFB9DC}" type="slidenum">
              <a:rPr lang="en-US" sz="1400" smtClean="0">
                <a:solidFill>
                  <a:schemeClr val="tx1"/>
                </a:solidFill>
              </a:rPr>
              <a:pPr algn="r"/>
              <a:t>10</a:t>
            </a:fld>
            <a:endParaRPr lang="en-US" dirty="0">
              <a:solidFill>
                <a:schemeClr val="tx1"/>
              </a:solidFill>
            </a:endParaRPr>
          </a:p>
        </p:txBody>
      </p:sp>
    </p:spTree>
    <p:extLst>
      <p:ext uri="{BB962C8B-B14F-4D97-AF65-F5344CB8AC3E}">
        <p14:creationId xmlns:p14="http://schemas.microsoft.com/office/powerpoint/2010/main" xmlns="" val="4142935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6512511" cy="1143000"/>
          </a:xfrm>
        </p:spPr>
        <p:txBody>
          <a:bodyPr/>
          <a:lstStyle/>
          <a:p>
            <a:endParaRPr lang="en-US" dirty="0"/>
          </a:p>
        </p:txBody>
      </p:sp>
      <p:sp>
        <p:nvSpPr>
          <p:cNvPr id="3" name="Content Placeholder 2"/>
          <p:cNvSpPr>
            <a:spLocks noGrp="1"/>
          </p:cNvSpPr>
          <p:nvPr>
            <p:ph sz="quarter" idx="13"/>
          </p:nvPr>
        </p:nvSpPr>
        <p:spPr>
          <a:xfrm>
            <a:off x="152400" y="1219200"/>
            <a:ext cx="8839200" cy="5486400"/>
          </a:xfrm>
        </p:spPr>
        <p:txBody>
          <a:bodyPr>
            <a:normAutofit lnSpcReduction="10000"/>
          </a:bodyPr>
          <a:lstStyle/>
          <a:p>
            <a:pPr marL="45720" indent="0">
              <a:buNone/>
            </a:pPr>
            <a:r>
              <a:rPr lang="en-US" sz="2800" dirty="0" smtClean="0"/>
              <a:t>Therefore the following aims were set to guide the study:</a:t>
            </a:r>
          </a:p>
          <a:p>
            <a:pPr marL="45720" indent="0">
              <a:buNone/>
            </a:pPr>
            <a:endParaRPr lang="en-US" sz="2800" dirty="0" smtClean="0"/>
          </a:p>
          <a:p>
            <a:pPr lvl="0"/>
            <a:r>
              <a:rPr lang="en-US" sz="2800" dirty="0">
                <a:cs typeface="Times New Roman" pitchFamily="18" charset="0"/>
              </a:rPr>
              <a:t>E</a:t>
            </a:r>
            <a:r>
              <a:rPr lang="en-US" sz="2800" dirty="0" smtClean="0">
                <a:cs typeface="Times New Roman" pitchFamily="18" charset="0"/>
              </a:rPr>
              <a:t>xplore </a:t>
            </a:r>
            <a:r>
              <a:rPr lang="en-US" sz="2800" dirty="0">
                <a:cs typeface="Times New Roman" pitchFamily="18" charset="0"/>
              </a:rPr>
              <a:t>the vulnerability of hotels to </a:t>
            </a:r>
            <a:r>
              <a:rPr lang="en-US" sz="2800" dirty="0" smtClean="0">
                <a:cs typeface="Times New Roman" pitchFamily="18" charset="0"/>
              </a:rPr>
              <a:t>infectious disease </a:t>
            </a:r>
            <a:r>
              <a:rPr lang="en-US" sz="2800" dirty="0">
                <a:cs typeface="Times New Roman" pitchFamily="18" charset="0"/>
              </a:rPr>
              <a:t>threats.</a:t>
            </a:r>
          </a:p>
          <a:p>
            <a:pPr lvl="0"/>
            <a:endParaRPr lang="en-US" sz="2800" dirty="0">
              <a:cs typeface="Times New Roman" pitchFamily="18" charset="0"/>
            </a:endParaRPr>
          </a:p>
          <a:p>
            <a:pPr lvl="0"/>
            <a:r>
              <a:rPr lang="en-US" sz="2800" dirty="0">
                <a:cs typeface="Times New Roman" pitchFamily="18" charset="0"/>
              </a:rPr>
              <a:t>E</a:t>
            </a:r>
            <a:r>
              <a:rPr lang="en-US" sz="2800" dirty="0" smtClean="0">
                <a:cs typeface="Times New Roman" pitchFamily="18" charset="0"/>
              </a:rPr>
              <a:t>xamine </a:t>
            </a:r>
            <a:r>
              <a:rPr lang="en-US" sz="2800" dirty="0">
                <a:cs typeface="Times New Roman" pitchFamily="18" charset="0"/>
              </a:rPr>
              <a:t>the perceptions of hoteliers towards emerging </a:t>
            </a:r>
            <a:r>
              <a:rPr lang="en-US" sz="2800" dirty="0" smtClean="0">
                <a:cs typeface="Times New Roman" pitchFamily="18" charset="0"/>
              </a:rPr>
              <a:t>infectious diseases</a:t>
            </a:r>
            <a:endParaRPr lang="en-US" sz="2800" dirty="0">
              <a:cs typeface="Times New Roman" pitchFamily="18" charset="0"/>
            </a:endParaRPr>
          </a:p>
          <a:p>
            <a:pPr lvl="0"/>
            <a:endParaRPr lang="en-US" sz="2800" dirty="0">
              <a:cs typeface="Times New Roman" pitchFamily="18" charset="0"/>
            </a:endParaRPr>
          </a:p>
          <a:p>
            <a:pPr lvl="0"/>
            <a:r>
              <a:rPr lang="en-US" sz="2800" dirty="0">
                <a:cs typeface="Times New Roman" pitchFamily="18" charset="0"/>
              </a:rPr>
              <a:t>A</a:t>
            </a:r>
            <a:r>
              <a:rPr lang="en-US" sz="2800" dirty="0" smtClean="0">
                <a:cs typeface="Times New Roman" pitchFamily="18" charset="0"/>
              </a:rPr>
              <a:t>nalyze </a:t>
            </a:r>
            <a:r>
              <a:rPr lang="en-US" sz="2800" dirty="0">
                <a:cs typeface="Times New Roman" pitchFamily="18" charset="0"/>
              </a:rPr>
              <a:t>the response strategies of hoteliers in the wake of </a:t>
            </a:r>
            <a:r>
              <a:rPr lang="en-US" sz="2800" dirty="0" smtClean="0">
                <a:cs typeface="Times New Roman" pitchFamily="18" charset="0"/>
              </a:rPr>
              <a:t>infectious disease </a:t>
            </a:r>
            <a:r>
              <a:rPr lang="en-US" sz="2800" dirty="0">
                <a:cs typeface="Times New Roman" pitchFamily="18" charset="0"/>
              </a:rPr>
              <a:t>threats</a:t>
            </a:r>
          </a:p>
          <a:p>
            <a:pPr marL="45720" indent="0">
              <a:buNone/>
            </a:pPr>
            <a:endParaRPr lang="en-US" dirty="0"/>
          </a:p>
        </p:txBody>
      </p:sp>
      <p:sp>
        <p:nvSpPr>
          <p:cNvPr id="5" name="Slide Number Placeholder 4"/>
          <p:cNvSpPr>
            <a:spLocks noGrp="1"/>
          </p:cNvSpPr>
          <p:nvPr>
            <p:ph type="sldNum" sz="quarter" idx="12"/>
          </p:nvPr>
        </p:nvSpPr>
        <p:spPr>
          <a:xfrm>
            <a:off x="7279943" y="6468991"/>
            <a:ext cx="1828800" cy="365125"/>
          </a:xfrm>
        </p:spPr>
        <p:txBody>
          <a:bodyPr/>
          <a:lstStyle/>
          <a:p>
            <a:pPr algn="r"/>
            <a:fld id="{843C2236-9B38-41F5-A80F-3F5AA3DFB9DC}" type="slidenum">
              <a:rPr lang="en-US" sz="1400" smtClean="0">
                <a:solidFill>
                  <a:schemeClr val="tx1"/>
                </a:solidFill>
              </a:rPr>
              <a:pPr algn="r"/>
              <a:t>11</a:t>
            </a:fld>
            <a:endParaRPr lang="en-US" sz="1400" dirty="0">
              <a:solidFill>
                <a:schemeClr val="tx1"/>
              </a:solidFill>
            </a:endParaRPr>
          </a:p>
        </p:txBody>
      </p:sp>
    </p:spTree>
    <p:extLst>
      <p:ext uri="{BB962C8B-B14F-4D97-AF65-F5344CB8AC3E}">
        <p14:creationId xmlns:p14="http://schemas.microsoft.com/office/powerpoint/2010/main" xmlns="" val="18509118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6512511" cy="1143000"/>
          </a:xfrm>
        </p:spPr>
        <p:txBody>
          <a:bodyPr/>
          <a:lstStyle/>
          <a:p>
            <a:pPr marL="0" indent="0" algn="ctr">
              <a:buNone/>
            </a:pPr>
            <a:r>
              <a:rPr lang="en-US" dirty="0" smtClean="0"/>
              <a:t>Theoretical issues</a:t>
            </a:r>
            <a:endParaRPr lang="en-US" dirty="0"/>
          </a:p>
        </p:txBody>
      </p:sp>
      <p:sp>
        <p:nvSpPr>
          <p:cNvPr id="3" name="Content Placeholder 2"/>
          <p:cNvSpPr>
            <a:spLocks noGrp="1"/>
          </p:cNvSpPr>
          <p:nvPr>
            <p:ph sz="quarter" idx="13"/>
          </p:nvPr>
        </p:nvSpPr>
        <p:spPr>
          <a:xfrm>
            <a:off x="152400" y="1219200"/>
            <a:ext cx="8839200" cy="5486400"/>
          </a:xfrm>
        </p:spPr>
        <p:txBody>
          <a:bodyPr>
            <a:normAutofit/>
          </a:bodyPr>
          <a:lstStyle/>
          <a:p>
            <a:r>
              <a:rPr lang="en-US" sz="2400" dirty="0">
                <a:solidFill>
                  <a:schemeClr val="tx1"/>
                </a:solidFill>
                <a:cs typeface="Times New Roman" pitchFamily="18" charset="0"/>
              </a:rPr>
              <a:t>Risk Management theory</a:t>
            </a:r>
          </a:p>
          <a:p>
            <a:pPr lvl="1"/>
            <a:r>
              <a:rPr lang="en-US" sz="2400" dirty="0">
                <a:solidFill>
                  <a:schemeClr val="tx1"/>
                </a:solidFill>
              </a:rPr>
              <a:t>five major activities: establish the context, identify risks, analyze risks, evaluate risks and treat risks</a:t>
            </a:r>
            <a:r>
              <a:rPr lang="en-US" sz="2400" dirty="0" smtClean="0">
                <a:solidFill>
                  <a:schemeClr val="tx1"/>
                </a:solidFill>
              </a:rPr>
              <a:t>.</a:t>
            </a:r>
          </a:p>
          <a:p>
            <a:pPr lvl="1"/>
            <a:r>
              <a:rPr lang="en-US" sz="2400" dirty="0" smtClean="0">
                <a:solidFill>
                  <a:schemeClr val="tx1"/>
                </a:solidFill>
              </a:rPr>
              <a:t>Based on two enabling activities (communication and consult, and monitor and review)</a:t>
            </a:r>
            <a:endParaRPr lang="en-US" sz="2400" dirty="0">
              <a:solidFill>
                <a:schemeClr val="tx1"/>
              </a:solidFill>
            </a:endParaRPr>
          </a:p>
          <a:p>
            <a:endParaRPr lang="en-US" sz="2400" dirty="0">
              <a:solidFill>
                <a:schemeClr val="tx1"/>
              </a:solidFill>
              <a:cs typeface="Times New Roman" pitchFamily="18" charset="0"/>
            </a:endParaRPr>
          </a:p>
          <a:p>
            <a:r>
              <a:rPr lang="en-US" sz="2400" dirty="0">
                <a:solidFill>
                  <a:schemeClr val="tx1"/>
                </a:solidFill>
                <a:cs typeface="Times New Roman" pitchFamily="18" charset="0"/>
              </a:rPr>
              <a:t>Tourism Disaster Risk Management Theory (Faulkner, 2001</a:t>
            </a:r>
            <a:r>
              <a:rPr lang="en-US" sz="2400" dirty="0" smtClean="0">
                <a:solidFill>
                  <a:schemeClr val="tx1"/>
                </a:solidFill>
                <a:cs typeface="Times New Roman" pitchFamily="18" charset="0"/>
              </a:rPr>
              <a:t>)</a:t>
            </a:r>
          </a:p>
          <a:p>
            <a:pPr lvl="1"/>
            <a:r>
              <a:rPr lang="en-US" sz="2400" i="1" dirty="0" smtClean="0">
                <a:solidFill>
                  <a:schemeClr val="tx1"/>
                </a:solidFill>
              </a:rPr>
              <a:t>Involve three key stages: Before </a:t>
            </a:r>
            <a:r>
              <a:rPr lang="en-US" sz="2400" i="1" dirty="0">
                <a:solidFill>
                  <a:schemeClr val="tx1"/>
                </a:solidFill>
              </a:rPr>
              <a:t>a disaster (pre-disaster), During a disaster (disaster</a:t>
            </a:r>
            <a:r>
              <a:rPr lang="en-US" sz="2400" dirty="0">
                <a:solidFill>
                  <a:schemeClr val="tx1"/>
                </a:solidFill>
              </a:rPr>
              <a:t> </a:t>
            </a:r>
            <a:r>
              <a:rPr lang="en-US" sz="2400" i="1" dirty="0">
                <a:solidFill>
                  <a:schemeClr val="tx1"/>
                </a:solidFill>
              </a:rPr>
              <a:t>occurrence), and After a disaster (post-disaster).</a:t>
            </a:r>
            <a:r>
              <a:rPr lang="en-US" sz="2400" dirty="0">
                <a:solidFill>
                  <a:schemeClr val="tx1"/>
                </a:solidFill>
              </a:rPr>
              <a:t> </a:t>
            </a:r>
            <a:endParaRPr lang="en-US" sz="2400" dirty="0">
              <a:solidFill>
                <a:schemeClr val="tx1"/>
              </a:solidFill>
              <a:cs typeface="Times New Roman" pitchFamily="18" charset="0"/>
            </a:endParaRPr>
          </a:p>
        </p:txBody>
      </p:sp>
      <p:sp>
        <p:nvSpPr>
          <p:cNvPr id="5" name="Slide Number Placeholder 4"/>
          <p:cNvSpPr>
            <a:spLocks noGrp="1"/>
          </p:cNvSpPr>
          <p:nvPr>
            <p:ph type="sldNum" sz="quarter" idx="12"/>
          </p:nvPr>
        </p:nvSpPr>
        <p:spPr>
          <a:xfrm>
            <a:off x="7301552" y="6492875"/>
            <a:ext cx="1828800" cy="365125"/>
          </a:xfrm>
        </p:spPr>
        <p:txBody>
          <a:bodyPr/>
          <a:lstStyle/>
          <a:p>
            <a:pPr algn="r"/>
            <a:fld id="{843C2236-9B38-41F5-A80F-3F5AA3DFB9DC}" type="slidenum">
              <a:rPr lang="en-US" sz="1400" smtClean="0">
                <a:solidFill>
                  <a:schemeClr val="tx1"/>
                </a:solidFill>
              </a:rPr>
              <a:pPr algn="r"/>
              <a:t>12</a:t>
            </a:fld>
            <a:endParaRPr lang="en-US" sz="1400" dirty="0">
              <a:solidFill>
                <a:schemeClr val="tx1"/>
              </a:solidFill>
            </a:endParaRPr>
          </a:p>
        </p:txBody>
      </p:sp>
    </p:spTree>
    <p:extLst>
      <p:ext uri="{BB962C8B-B14F-4D97-AF65-F5344CB8AC3E}">
        <p14:creationId xmlns:p14="http://schemas.microsoft.com/office/powerpoint/2010/main" xmlns="" val="1511173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934200" cy="1143000"/>
          </a:xfrm>
        </p:spPr>
        <p:txBody>
          <a:bodyPr/>
          <a:lstStyle/>
          <a:p>
            <a:pPr marL="0" indent="0" algn="ctr">
              <a:buNone/>
            </a:pPr>
            <a:r>
              <a:rPr lang="en-US" sz="4000" dirty="0" smtClean="0">
                <a:cs typeface="Times New Roman" pitchFamily="18" charset="0"/>
              </a:rPr>
              <a:t>CONCEPTUAL FRAMEWORK</a:t>
            </a:r>
            <a:endParaRPr lang="en-US" sz="4000" dirty="0">
              <a:cs typeface="Times New Roman" pitchFamily="18" charset="0"/>
            </a:endParaRPr>
          </a:p>
        </p:txBody>
      </p:sp>
      <p:sp>
        <p:nvSpPr>
          <p:cNvPr id="3" name="Content Placeholder 2"/>
          <p:cNvSpPr>
            <a:spLocks noGrp="1"/>
          </p:cNvSpPr>
          <p:nvPr>
            <p:ph idx="4294967295"/>
          </p:nvPr>
        </p:nvSpPr>
        <p:spPr>
          <a:xfrm>
            <a:off x="0" y="1371600"/>
            <a:ext cx="9144000" cy="5486400"/>
          </a:xfrm>
          <a:prstGeom prst="rect">
            <a:avLst/>
          </a:prstGeo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sz="2800" dirty="0" smtClean="0">
                <a:cs typeface="Times New Roman" pitchFamily="18" charset="0"/>
              </a:rPr>
              <a:t>	Source: Author’s construct, 2016.</a:t>
            </a:r>
            <a:endParaRPr lang="en-US" sz="2800" dirty="0">
              <a:cs typeface="Times New Roman" pitchFamily="18" charset="0"/>
            </a:endParaRPr>
          </a:p>
        </p:txBody>
      </p:sp>
      <p:sp>
        <p:nvSpPr>
          <p:cNvPr id="4" name="Rectangle 3"/>
          <p:cNvSpPr/>
          <p:nvPr/>
        </p:nvSpPr>
        <p:spPr>
          <a:xfrm>
            <a:off x="560136" y="1447800"/>
            <a:ext cx="1509705" cy="11602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00" b="1" dirty="0" smtClean="0">
                <a:latin typeface="Times New Roman" pitchFamily="18" charset="0"/>
                <a:cs typeface="Times New Roman" pitchFamily="18" charset="0"/>
              </a:rPr>
              <a:t>Health threat perception</a:t>
            </a:r>
            <a:endParaRPr lang="en-US" sz="2200" b="1" dirty="0">
              <a:latin typeface="Times New Roman" pitchFamily="18" charset="0"/>
              <a:cs typeface="Times New Roman" pitchFamily="18" charset="0"/>
            </a:endParaRPr>
          </a:p>
        </p:txBody>
      </p:sp>
      <p:sp>
        <p:nvSpPr>
          <p:cNvPr id="5" name="Rectangle 4"/>
          <p:cNvSpPr/>
          <p:nvPr/>
        </p:nvSpPr>
        <p:spPr>
          <a:xfrm>
            <a:off x="560136" y="4466492"/>
            <a:ext cx="22098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00" b="1" dirty="0" smtClean="0">
                <a:latin typeface="Times New Roman" pitchFamily="18" charset="0"/>
                <a:cs typeface="Times New Roman" pitchFamily="18" charset="0"/>
              </a:rPr>
              <a:t>Hotel characteristics</a:t>
            </a:r>
            <a:endParaRPr lang="en-US" sz="2200" b="1" dirty="0">
              <a:latin typeface="Times New Roman" pitchFamily="18" charset="0"/>
              <a:cs typeface="Times New Roman" pitchFamily="18" charset="0"/>
            </a:endParaRPr>
          </a:p>
        </p:txBody>
      </p:sp>
      <p:sp>
        <p:nvSpPr>
          <p:cNvPr id="6" name="Rectangle 5"/>
          <p:cNvSpPr/>
          <p:nvPr/>
        </p:nvSpPr>
        <p:spPr>
          <a:xfrm>
            <a:off x="560136" y="2957088"/>
            <a:ext cx="1903921" cy="10053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00" b="1" dirty="0" smtClean="0">
                <a:latin typeface="Times New Roman" pitchFamily="18" charset="0"/>
                <a:cs typeface="Times New Roman" pitchFamily="18" charset="0"/>
              </a:rPr>
              <a:t>Hotel’s perceived vulnerability</a:t>
            </a:r>
            <a:endParaRPr lang="en-US" sz="2200" b="1" dirty="0">
              <a:latin typeface="Times New Roman" pitchFamily="18" charset="0"/>
              <a:cs typeface="Times New Roman" pitchFamily="18" charset="0"/>
            </a:endParaRPr>
          </a:p>
        </p:txBody>
      </p:sp>
      <p:sp>
        <p:nvSpPr>
          <p:cNvPr id="7" name="Rectangle 6"/>
          <p:cNvSpPr/>
          <p:nvPr/>
        </p:nvSpPr>
        <p:spPr>
          <a:xfrm>
            <a:off x="3487587" y="2514600"/>
            <a:ext cx="1922613" cy="13248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00" b="1" dirty="0" smtClean="0">
                <a:latin typeface="Times New Roman" pitchFamily="18" charset="0"/>
                <a:cs typeface="Times New Roman" pitchFamily="18" charset="0"/>
              </a:rPr>
              <a:t>Hoteliers’ response strategies</a:t>
            </a:r>
            <a:endParaRPr lang="en-US" sz="2200" b="1" dirty="0">
              <a:latin typeface="Times New Roman" pitchFamily="18" charset="0"/>
              <a:cs typeface="Times New Roman" pitchFamily="18" charset="0"/>
            </a:endParaRPr>
          </a:p>
        </p:txBody>
      </p:sp>
      <p:sp>
        <p:nvSpPr>
          <p:cNvPr id="9" name="Rectangle 8"/>
          <p:cNvSpPr/>
          <p:nvPr/>
        </p:nvSpPr>
        <p:spPr>
          <a:xfrm>
            <a:off x="6019800" y="2689780"/>
            <a:ext cx="16764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00" b="1" dirty="0" smtClean="0">
                <a:latin typeface="Times New Roman" pitchFamily="18" charset="0"/>
                <a:cs typeface="Times New Roman" pitchFamily="18" charset="0"/>
              </a:rPr>
              <a:t>Implications </a:t>
            </a:r>
            <a:endParaRPr lang="en-US" sz="2200" b="1" dirty="0">
              <a:latin typeface="Times New Roman" pitchFamily="18" charset="0"/>
              <a:cs typeface="Times New Roman" pitchFamily="18" charset="0"/>
            </a:endParaRPr>
          </a:p>
        </p:txBody>
      </p:sp>
      <p:cxnSp>
        <p:nvCxnSpPr>
          <p:cNvPr id="13" name="Straight Arrow Connector 12"/>
          <p:cNvCxnSpPr/>
          <p:nvPr/>
        </p:nvCxnSpPr>
        <p:spPr>
          <a:xfrm>
            <a:off x="2780137" y="3241314"/>
            <a:ext cx="70745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5410200" y="3146980"/>
            <a:ext cx="6096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flipV="1">
            <a:off x="1555491" y="3962400"/>
            <a:ext cx="0" cy="5014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V="1">
            <a:off x="2516243" y="3215162"/>
            <a:ext cx="955349" cy="124867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2754119" y="2057067"/>
            <a:ext cx="0" cy="1465385"/>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2069841" y="2057067"/>
            <a:ext cx="684278" cy="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2464057" y="3522452"/>
            <a:ext cx="290062" cy="0"/>
          </a:xfrm>
          <a:prstGeom prst="line">
            <a:avLst/>
          </a:prstGeom>
        </p:spPr>
        <p:style>
          <a:lnRef idx="1">
            <a:schemeClr val="dk1"/>
          </a:lnRef>
          <a:fillRef idx="0">
            <a:schemeClr val="dk1"/>
          </a:fillRef>
          <a:effectRef idx="0">
            <a:schemeClr val="dk1"/>
          </a:effectRef>
          <a:fontRef idx="minor">
            <a:schemeClr val="tx1"/>
          </a:fontRef>
        </p:style>
      </p:cxnSp>
      <p:sp>
        <p:nvSpPr>
          <p:cNvPr id="10" name="Slide Number Placeholder 9"/>
          <p:cNvSpPr>
            <a:spLocks noGrp="1"/>
          </p:cNvSpPr>
          <p:nvPr>
            <p:ph type="sldNum" sz="quarter" idx="12"/>
          </p:nvPr>
        </p:nvSpPr>
        <p:spPr>
          <a:xfrm>
            <a:off x="7315200" y="6492875"/>
            <a:ext cx="1828800" cy="365125"/>
          </a:xfrm>
        </p:spPr>
        <p:txBody>
          <a:bodyPr/>
          <a:lstStyle/>
          <a:p>
            <a:pPr algn="r"/>
            <a:fld id="{843C2236-9B38-41F5-A80F-3F5AA3DFB9DC}" type="slidenum">
              <a:rPr lang="en-US" sz="1400" smtClean="0">
                <a:solidFill>
                  <a:schemeClr val="tx1"/>
                </a:solidFill>
              </a:rPr>
              <a:pPr algn="r"/>
              <a:t>13</a:t>
            </a:fld>
            <a:endParaRPr lang="en-US" dirty="0">
              <a:solidFill>
                <a:schemeClr val="tx1"/>
              </a:solidFill>
            </a:endParaRPr>
          </a:p>
        </p:txBody>
      </p:sp>
    </p:spTree>
    <p:extLst>
      <p:ext uri="{BB962C8B-B14F-4D97-AF65-F5344CB8AC3E}">
        <p14:creationId xmlns:p14="http://schemas.microsoft.com/office/powerpoint/2010/main" xmlns="" val="478699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512511" cy="910988"/>
          </a:xfrm>
        </p:spPr>
        <p:txBody>
          <a:bodyPr/>
          <a:lstStyle/>
          <a:p>
            <a:pPr marL="0" indent="0" algn="ctr">
              <a:buNone/>
            </a:pPr>
            <a:r>
              <a:rPr lang="en-US" dirty="0" smtClean="0"/>
              <a:t>Methods </a:t>
            </a:r>
            <a:endParaRPr lang="en-US" dirty="0"/>
          </a:p>
        </p:txBody>
      </p:sp>
      <p:sp>
        <p:nvSpPr>
          <p:cNvPr id="3" name="Content Placeholder 2"/>
          <p:cNvSpPr>
            <a:spLocks noGrp="1"/>
          </p:cNvSpPr>
          <p:nvPr>
            <p:ph sz="quarter" idx="13"/>
          </p:nvPr>
        </p:nvSpPr>
        <p:spPr>
          <a:xfrm>
            <a:off x="0" y="762000"/>
            <a:ext cx="9144000" cy="6096000"/>
          </a:xfrm>
        </p:spPr>
        <p:txBody>
          <a:bodyPr numCol="1">
            <a:noAutofit/>
          </a:bodyPr>
          <a:lstStyle/>
          <a:p>
            <a:r>
              <a:rPr lang="en-US" sz="2400" b="1" dirty="0">
                <a:cs typeface="Times New Roman" pitchFamily="18" charset="0"/>
              </a:rPr>
              <a:t>Study area</a:t>
            </a:r>
            <a:r>
              <a:rPr lang="en-US" sz="2400" dirty="0">
                <a:cs typeface="Times New Roman" pitchFamily="18" charset="0"/>
              </a:rPr>
              <a:t>: Accra metropolis</a:t>
            </a:r>
          </a:p>
          <a:p>
            <a:r>
              <a:rPr lang="en-US" sz="2400" b="1" dirty="0">
                <a:cs typeface="Times New Roman" pitchFamily="18" charset="0"/>
              </a:rPr>
              <a:t>Research philosophy</a:t>
            </a:r>
            <a:r>
              <a:rPr lang="en-US" sz="2400" dirty="0">
                <a:cs typeface="Times New Roman" pitchFamily="18" charset="0"/>
              </a:rPr>
              <a:t>: </a:t>
            </a:r>
            <a:r>
              <a:rPr lang="en-US" sz="2000" dirty="0">
                <a:cs typeface="Times New Roman" pitchFamily="18" charset="0"/>
              </a:rPr>
              <a:t>Mixed method </a:t>
            </a:r>
            <a:r>
              <a:rPr lang="en-US" sz="2000" dirty="0" smtClean="0">
                <a:cs typeface="Times New Roman" pitchFamily="18" charset="0"/>
              </a:rPr>
              <a:t>(Concurrent nested </a:t>
            </a:r>
            <a:r>
              <a:rPr lang="en-US" sz="2000" dirty="0">
                <a:cs typeface="Times New Roman" pitchFamily="18" charset="0"/>
              </a:rPr>
              <a:t>strategy)</a:t>
            </a:r>
          </a:p>
          <a:p>
            <a:r>
              <a:rPr lang="en-US" sz="2400" b="1" dirty="0">
                <a:cs typeface="Times New Roman" pitchFamily="18" charset="0"/>
              </a:rPr>
              <a:t>Study design</a:t>
            </a:r>
            <a:r>
              <a:rPr lang="en-US" sz="2400" dirty="0">
                <a:cs typeface="Times New Roman" pitchFamily="18" charset="0"/>
              </a:rPr>
              <a:t>: </a:t>
            </a:r>
            <a:r>
              <a:rPr lang="en-US" sz="2000" dirty="0">
                <a:cs typeface="Times New Roman" pitchFamily="18" charset="0"/>
              </a:rPr>
              <a:t>Exploratory research design</a:t>
            </a:r>
          </a:p>
          <a:p>
            <a:r>
              <a:rPr lang="en-US" sz="2400" b="1" dirty="0">
                <a:cs typeface="Times New Roman" pitchFamily="18" charset="0"/>
              </a:rPr>
              <a:t>Target population</a:t>
            </a:r>
            <a:r>
              <a:rPr lang="en-US" sz="2400" dirty="0">
                <a:cs typeface="Times New Roman" pitchFamily="18" charset="0"/>
              </a:rPr>
              <a:t>: </a:t>
            </a:r>
            <a:r>
              <a:rPr lang="en-US" sz="2000" dirty="0">
                <a:cs typeface="Times New Roman" pitchFamily="18" charset="0"/>
              </a:rPr>
              <a:t>Hotel </a:t>
            </a:r>
            <a:r>
              <a:rPr lang="en-US" sz="2000" dirty="0" smtClean="0">
                <a:cs typeface="Times New Roman" pitchFamily="18" charset="0"/>
              </a:rPr>
              <a:t>Managers of 1 to 5-star hotels</a:t>
            </a:r>
            <a:endParaRPr lang="en-US" sz="2400" dirty="0">
              <a:cs typeface="Times New Roman" pitchFamily="18" charset="0"/>
            </a:endParaRPr>
          </a:p>
          <a:p>
            <a:r>
              <a:rPr lang="en-US" sz="2400" b="1" dirty="0">
                <a:cs typeface="Times New Roman" pitchFamily="18" charset="0"/>
              </a:rPr>
              <a:t>Data sources</a:t>
            </a:r>
            <a:r>
              <a:rPr lang="en-US" sz="2400" dirty="0">
                <a:cs typeface="Times New Roman" pitchFamily="18" charset="0"/>
              </a:rPr>
              <a:t>: </a:t>
            </a:r>
          </a:p>
          <a:p>
            <a:pPr marL="465138" indent="0">
              <a:buNone/>
            </a:pPr>
            <a:r>
              <a:rPr lang="en-US" sz="2400" dirty="0">
                <a:cs typeface="Times New Roman" pitchFamily="18" charset="0"/>
              </a:rPr>
              <a:t>Primary: interview guide and questionnaire</a:t>
            </a:r>
          </a:p>
          <a:p>
            <a:r>
              <a:rPr lang="en-US" sz="2400" b="1" dirty="0">
                <a:cs typeface="Times New Roman" pitchFamily="18" charset="0"/>
              </a:rPr>
              <a:t>Sampling techniques</a:t>
            </a:r>
            <a:r>
              <a:rPr lang="en-US" sz="2400" dirty="0">
                <a:cs typeface="Times New Roman" pitchFamily="18" charset="0"/>
              </a:rPr>
              <a:t>: </a:t>
            </a:r>
          </a:p>
          <a:p>
            <a:pPr marL="690563" indent="-346075">
              <a:buFont typeface="Wingdings" pitchFamily="2" charset="2"/>
              <a:buChar char="Ø"/>
            </a:pPr>
            <a:r>
              <a:rPr lang="en-US" sz="2000" dirty="0">
                <a:cs typeface="Times New Roman" pitchFamily="18" charset="0"/>
              </a:rPr>
              <a:t>Quantitative: multi-stage sampling </a:t>
            </a:r>
          </a:p>
          <a:p>
            <a:pPr marL="0" indent="0">
              <a:buNone/>
            </a:pPr>
            <a:r>
              <a:rPr lang="en-US" sz="2000" dirty="0">
                <a:cs typeface="Times New Roman" pitchFamily="18" charset="0"/>
              </a:rPr>
              <a:t>		  </a:t>
            </a:r>
            <a:r>
              <a:rPr lang="en-US" sz="2000" dirty="0" smtClean="0">
                <a:cs typeface="Times New Roman" pitchFamily="18" charset="0"/>
              </a:rPr>
              <a:t>    purposive </a:t>
            </a:r>
            <a:r>
              <a:rPr lang="en-US" sz="2000" dirty="0">
                <a:cs typeface="Times New Roman" pitchFamily="18" charset="0"/>
              </a:rPr>
              <a:t>sampling</a:t>
            </a:r>
          </a:p>
          <a:p>
            <a:pPr marL="0" indent="0">
              <a:buNone/>
            </a:pPr>
            <a:r>
              <a:rPr lang="en-US" sz="2000" dirty="0">
                <a:cs typeface="Times New Roman" pitchFamily="18" charset="0"/>
              </a:rPr>
              <a:t>		  </a:t>
            </a:r>
            <a:r>
              <a:rPr lang="en-US" sz="2000" dirty="0" smtClean="0">
                <a:cs typeface="Times New Roman" pitchFamily="18" charset="0"/>
              </a:rPr>
              <a:t>    proportionate </a:t>
            </a:r>
            <a:r>
              <a:rPr lang="en-US" sz="2000" dirty="0">
                <a:cs typeface="Times New Roman" pitchFamily="18" charset="0"/>
              </a:rPr>
              <a:t>sampling </a:t>
            </a:r>
          </a:p>
          <a:p>
            <a:pPr marL="0" indent="0">
              <a:buNone/>
            </a:pPr>
            <a:r>
              <a:rPr lang="en-US" sz="2400" dirty="0">
                <a:cs typeface="Times New Roman" pitchFamily="18" charset="0"/>
              </a:rPr>
              <a:t>		  </a:t>
            </a:r>
            <a:r>
              <a:rPr lang="en-US" sz="2400" dirty="0" smtClean="0">
                <a:cs typeface="Times New Roman" pitchFamily="18" charset="0"/>
              </a:rPr>
              <a:t>   </a:t>
            </a:r>
            <a:r>
              <a:rPr lang="en-US" sz="2000" dirty="0" smtClean="0">
                <a:cs typeface="Times New Roman" pitchFamily="18" charset="0"/>
              </a:rPr>
              <a:t>convenience </a:t>
            </a:r>
            <a:r>
              <a:rPr lang="en-US" sz="2000" dirty="0">
                <a:cs typeface="Times New Roman" pitchFamily="18" charset="0"/>
              </a:rPr>
              <a:t>sampling</a:t>
            </a:r>
          </a:p>
          <a:p>
            <a:pPr marL="628650" lvl="3" indent="-341313">
              <a:buFont typeface="Wingdings" pitchFamily="2" charset="2"/>
              <a:buChar char="Ø"/>
            </a:pPr>
            <a:r>
              <a:rPr lang="en-US" sz="2000" dirty="0">
                <a:cs typeface="Times New Roman" pitchFamily="18" charset="0"/>
              </a:rPr>
              <a:t>Qualitative: purposive and convenient sampling </a:t>
            </a:r>
          </a:p>
          <a:p>
            <a:pPr marL="293688" lvl="1" indent="0">
              <a:buNone/>
            </a:pPr>
            <a:endParaRPr lang="en-US" sz="900" b="1" dirty="0">
              <a:cs typeface="Times New Roman" pitchFamily="18" charset="0"/>
            </a:endParaRPr>
          </a:p>
          <a:p>
            <a:pPr marL="45720" indent="0">
              <a:buNone/>
            </a:pPr>
            <a:endParaRPr lang="en-US" sz="1400" dirty="0"/>
          </a:p>
        </p:txBody>
      </p:sp>
      <p:sp>
        <p:nvSpPr>
          <p:cNvPr id="5" name="Slide Number Placeholder 4"/>
          <p:cNvSpPr>
            <a:spLocks noGrp="1"/>
          </p:cNvSpPr>
          <p:nvPr>
            <p:ph type="sldNum" sz="quarter" idx="12"/>
          </p:nvPr>
        </p:nvSpPr>
        <p:spPr>
          <a:xfrm>
            <a:off x="7309513" y="6492875"/>
            <a:ext cx="1828800" cy="365125"/>
          </a:xfrm>
        </p:spPr>
        <p:txBody>
          <a:bodyPr/>
          <a:lstStyle/>
          <a:p>
            <a:pPr algn="r"/>
            <a:fld id="{843C2236-9B38-41F5-A80F-3F5AA3DFB9DC}" type="slidenum">
              <a:rPr lang="en-US" sz="1400" smtClean="0">
                <a:solidFill>
                  <a:schemeClr val="tx1"/>
                </a:solidFill>
              </a:rPr>
              <a:pPr algn="r"/>
              <a:t>14</a:t>
            </a:fld>
            <a:endParaRPr lang="en-US" dirty="0">
              <a:solidFill>
                <a:schemeClr val="tx1"/>
              </a:solidFill>
            </a:endParaRPr>
          </a:p>
        </p:txBody>
      </p:sp>
    </p:spTree>
    <p:extLst>
      <p:ext uri="{BB962C8B-B14F-4D97-AF65-F5344CB8AC3E}">
        <p14:creationId xmlns:p14="http://schemas.microsoft.com/office/powerpoint/2010/main" xmlns="" val="3785088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412"/>
            <a:ext cx="6512511" cy="1143000"/>
          </a:xfrm>
        </p:spPr>
        <p:txBody>
          <a:bodyPr/>
          <a:lstStyle/>
          <a:p>
            <a:pPr marL="0" indent="0" algn="ctr">
              <a:buNone/>
            </a:pPr>
            <a:r>
              <a:rPr lang="en-US" dirty="0" smtClean="0"/>
              <a:t>Methods cont’d</a:t>
            </a:r>
            <a:endParaRPr lang="en-US" dirty="0"/>
          </a:p>
        </p:txBody>
      </p:sp>
      <p:sp>
        <p:nvSpPr>
          <p:cNvPr id="3" name="Content Placeholder 2"/>
          <p:cNvSpPr>
            <a:spLocks noGrp="1"/>
          </p:cNvSpPr>
          <p:nvPr>
            <p:ph sz="quarter" idx="13"/>
          </p:nvPr>
        </p:nvSpPr>
        <p:spPr>
          <a:xfrm>
            <a:off x="152400" y="1143000"/>
            <a:ext cx="8839200" cy="5562600"/>
          </a:xfrm>
        </p:spPr>
        <p:txBody>
          <a:bodyPr>
            <a:normAutofit fontScale="85000" lnSpcReduction="20000"/>
          </a:bodyPr>
          <a:lstStyle/>
          <a:p>
            <a:pPr marL="465138" lvl="1" indent="-171450">
              <a:buFont typeface="Arial" pitchFamily="34" charset="0"/>
              <a:buChar char="•"/>
            </a:pPr>
            <a:r>
              <a:rPr lang="en-US" sz="3000" b="1" dirty="0">
                <a:cs typeface="Times New Roman" pitchFamily="18" charset="0"/>
              </a:rPr>
              <a:t>Sample size</a:t>
            </a:r>
          </a:p>
          <a:p>
            <a:pPr marL="293688" lvl="1" indent="0">
              <a:buNone/>
            </a:pPr>
            <a:r>
              <a:rPr lang="en-US" sz="3000" b="1" dirty="0">
                <a:cs typeface="Times New Roman" pitchFamily="18" charset="0"/>
              </a:rPr>
              <a:t>	</a:t>
            </a:r>
            <a:r>
              <a:rPr lang="en-US" sz="2600" dirty="0">
                <a:cs typeface="Times New Roman" pitchFamily="18" charset="0"/>
              </a:rPr>
              <a:t>Quantitative = 63</a:t>
            </a:r>
          </a:p>
          <a:p>
            <a:pPr marL="293688" lvl="1" indent="0">
              <a:buNone/>
            </a:pPr>
            <a:r>
              <a:rPr lang="en-US" sz="2600" dirty="0">
                <a:cs typeface="Times New Roman" pitchFamily="18" charset="0"/>
              </a:rPr>
              <a:t>	Qualitative = 8</a:t>
            </a:r>
          </a:p>
          <a:p>
            <a:pPr marL="636588" lvl="1" indent="-342900">
              <a:buFont typeface="Arial" pitchFamily="34" charset="0"/>
              <a:buChar char="•"/>
            </a:pPr>
            <a:r>
              <a:rPr lang="en-US" sz="3000" b="1" dirty="0">
                <a:cs typeface="Times New Roman" pitchFamily="18" charset="0"/>
              </a:rPr>
              <a:t>Data collection</a:t>
            </a:r>
            <a:r>
              <a:rPr lang="en-US" sz="3000" dirty="0">
                <a:cs typeface="Times New Roman" pitchFamily="18" charset="0"/>
              </a:rPr>
              <a:t>:</a:t>
            </a:r>
          </a:p>
          <a:p>
            <a:pPr marL="293688" lvl="1" indent="0">
              <a:buNone/>
            </a:pPr>
            <a:r>
              <a:rPr lang="en-US" sz="3000" dirty="0">
                <a:cs typeface="Times New Roman" pitchFamily="18" charset="0"/>
              </a:rPr>
              <a:t>	</a:t>
            </a:r>
            <a:r>
              <a:rPr lang="en-US" sz="2600" dirty="0">
                <a:cs typeface="Times New Roman" pitchFamily="18" charset="0"/>
              </a:rPr>
              <a:t>pre-test: 4</a:t>
            </a:r>
            <a:r>
              <a:rPr lang="en-US" sz="2600" baseline="30000" dirty="0">
                <a:cs typeface="Times New Roman" pitchFamily="18" charset="0"/>
              </a:rPr>
              <a:t>th</a:t>
            </a:r>
            <a:r>
              <a:rPr lang="en-US" sz="2600" dirty="0">
                <a:cs typeface="Times New Roman" pitchFamily="18" charset="0"/>
              </a:rPr>
              <a:t>-13th</a:t>
            </a:r>
            <a:r>
              <a:rPr lang="en-US" sz="2600" baseline="30000" dirty="0">
                <a:cs typeface="Times New Roman" pitchFamily="18" charset="0"/>
              </a:rPr>
              <a:t>th</a:t>
            </a:r>
            <a:r>
              <a:rPr lang="en-US" sz="2600" dirty="0">
                <a:cs typeface="Times New Roman" pitchFamily="18" charset="0"/>
              </a:rPr>
              <a:t> April, 2016</a:t>
            </a:r>
          </a:p>
          <a:p>
            <a:pPr marL="293688" lvl="1" indent="0">
              <a:buNone/>
            </a:pPr>
            <a:r>
              <a:rPr lang="en-US" sz="2600" dirty="0">
                <a:cs typeface="Times New Roman" pitchFamily="18" charset="0"/>
              </a:rPr>
              <a:t>	actual field: 21</a:t>
            </a:r>
            <a:r>
              <a:rPr lang="en-US" sz="2600" baseline="30000" dirty="0">
                <a:cs typeface="Times New Roman" pitchFamily="18" charset="0"/>
              </a:rPr>
              <a:t>st</a:t>
            </a:r>
            <a:r>
              <a:rPr lang="en-US" sz="2600" dirty="0">
                <a:cs typeface="Times New Roman" pitchFamily="18" charset="0"/>
              </a:rPr>
              <a:t> April-24</a:t>
            </a:r>
            <a:r>
              <a:rPr lang="en-US" sz="2600" baseline="30000" dirty="0">
                <a:cs typeface="Times New Roman" pitchFamily="18" charset="0"/>
              </a:rPr>
              <a:t>th</a:t>
            </a:r>
            <a:r>
              <a:rPr lang="en-US" sz="2600" dirty="0">
                <a:cs typeface="Times New Roman" pitchFamily="18" charset="0"/>
              </a:rPr>
              <a:t> June, </a:t>
            </a:r>
            <a:r>
              <a:rPr lang="en-US" sz="2600" dirty="0" smtClean="0">
                <a:cs typeface="Times New Roman" pitchFamily="18" charset="0"/>
              </a:rPr>
              <a:t>2016 </a:t>
            </a:r>
            <a:endParaRPr lang="en-US" sz="2600" dirty="0">
              <a:cs typeface="Times New Roman" pitchFamily="18" charset="0"/>
            </a:endParaRPr>
          </a:p>
          <a:p>
            <a:pPr marL="636588" lvl="1" indent="-342900">
              <a:buFont typeface="Arial" pitchFamily="34" charset="0"/>
              <a:buChar char="•"/>
            </a:pPr>
            <a:r>
              <a:rPr lang="en-US" sz="3000" b="1" dirty="0">
                <a:cs typeface="Times New Roman" pitchFamily="18" charset="0"/>
              </a:rPr>
              <a:t>Data analysis</a:t>
            </a:r>
          </a:p>
          <a:p>
            <a:pPr marL="1036638" lvl="2" indent="-342900">
              <a:buFont typeface="Wingdings" pitchFamily="2" charset="2"/>
              <a:buChar char="q"/>
            </a:pPr>
            <a:r>
              <a:rPr lang="en-US" sz="2600" dirty="0">
                <a:cs typeface="Times New Roman" pitchFamily="18" charset="0"/>
              </a:rPr>
              <a:t>Quantitative data:</a:t>
            </a:r>
          </a:p>
          <a:p>
            <a:pPr marL="293688" lvl="1" indent="0">
              <a:buNone/>
            </a:pPr>
            <a:r>
              <a:rPr lang="en-US" sz="2600" dirty="0">
                <a:cs typeface="Times New Roman" pitchFamily="18" charset="0"/>
              </a:rPr>
              <a:t>		SPSS version 21</a:t>
            </a:r>
          </a:p>
          <a:p>
            <a:pPr marL="293688" lvl="1" indent="0">
              <a:buNone/>
            </a:pPr>
            <a:r>
              <a:rPr lang="en-US" sz="2600" dirty="0">
                <a:cs typeface="Times New Roman" pitchFamily="18" charset="0"/>
              </a:rPr>
              <a:t>		Frequencies</a:t>
            </a:r>
          </a:p>
          <a:p>
            <a:pPr marL="293688" lvl="1" indent="0">
              <a:buNone/>
            </a:pPr>
            <a:r>
              <a:rPr lang="en-US" sz="2600" dirty="0">
                <a:cs typeface="Times New Roman" pitchFamily="18" charset="0"/>
              </a:rPr>
              <a:t>		Chi square</a:t>
            </a:r>
          </a:p>
          <a:p>
            <a:pPr marL="1036638" lvl="2" indent="-342900">
              <a:buFont typeface="Wingdings" pitchFamily="2" charset="2"/>
              <a:buChar char="q"/>
            </a:pPr>
            <a:r>
              <a:rPr lang="en-US" sz="2600" dirty="0">
                <a:cs typeface="Times New Roman" pitchFamily="18" charset="0"/>
              </a:rPr>
              <a:t>Qualitative data:</a:t>
            </a:r>
          </a:p>
          <a:p>
            <a:pPr marL="693738" lvl="2" indent="0">
              <a:buNone/>
            </a:pPr>
            <a:r>
              <a:rPr lang="en-US" sz="2600" dirty="0">
                <a:cs typeface="Times New Roman" pitchFamily="18" charset="0"/>
              </a:rPr>
              <a:t>		Manual transcription</a:t>
            </a:r>
          </a:p>
          <a:p>
            <a:pPr marL="693738" lvl="2" indent="0">
              <a:buNone/>
            </a:pPr>
            <a:r>
              <a:rPr lang="en-US" sz="2600" dirty="0">
                <a:cs typeface="Times New Roman" pitchFamily="18" charset="0"/>
              </a:rPr>
              <a:t>		Thematic analysis</a:t>
            </a:r>
          </a:p>
          <a:p>
            <a:endParaRPr lang="en-US" dirty="0"/>
          </a:p>
        </p:txBody>
      </p:sp>
      <p:sp>
        <p:nvSpPr>
          <p:cNvPr id="5" name="Slide Number Placeholder 4"/>
          <p:cNvSpPr>
            <a:spLocks noGrp="1"/>
          </p:cNvSpPr>
          <p:nvPr>
            <p:ph type="sldNum" sz="quarter" idx="12"/>
          </p:nvPr>
        </p:nvSpPr>
        <p:spPr>
          <a:xfrm>
            <a:off x="7315200" y="6492875"/>
            <a:ext cx="1828800" cy="365125"/>
          </a:xfrm>
        </p:spPr>
        <p:txBody>
          <a:bodyPr/>
          <a:lstStyle/>
          <a:p>
            <a:pPr algn="r"/>
            <a:fld id="{843C2236-9B38-41F5-A80F-3F5AA3DFB9DC}" type="slidenum">
              <a:rPr lang="en-US" sz="1400" smtClean="0">
                <a:solidFill>
                  <a:schemeClr val="tx1"/>
                </a:solidFill>
              </a:rPr>
              <a:pPr algn="r"/>
              <a:t>15</a:t>
            </a:fld>
            <a:endParaRPr lang="en-US" dirty="0">
              <a:solidFill>
                <a:schemeClr val="tx1"/>
              </a:solidFill>
            </a:endParaRPr>
          </a:p>
        </p:txBody>
      </p:sp>
    </p:spTree>
    <p:extLst>
      <p:ext uri="{BB962C8B-B14F-4D97-AF65-F5344CB8AC3E}">
        <p14:creationId xmlns:p14="http://schemas.microsoft.com/office/powerpoint/2010/main" xmlns="" val="2997893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512511" cy="1143000"/>
          </a:xfrm>
        </p:spPr>
        <p:txBody>
          <a:bodyPr/>
          <a:lstStyle/>
          <a:p>
            <a:pPr marL="0" indent="0" algn="ctr">
              <a:buNone/>
            </a:pPr>
            <a:r>
              <a:rPr lang="en-US" dirty="0" smtClean="0"/>
              <a:t>Map of </a:t>
            </a:r>
            <a:r>
              <a:rPr lang="en-US" dirty="0"/>
              <a:t>S</a:t>
            </a:r>
            <a:r>
              <a:rPr lang="en-US" dirty="0" smtClean="0"/>
              <a:t>tudy Area</a:t>
            </a:r>
            <a:endParaRPr lang="en-US" dirty="0"/>
          </a:p>
        </p:txBody>
      </p:sp>
      <p:pic>
        <p:nvPicPr>
          <p:cNvPr id="4"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990600"/>
            <a:ext cx="8597366" cy="5486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7315200" y="6477000"/>
            <a:ext cx="1828800" cy="365125"/>
          </a:xfrm>
        </p:spPr>
        <p:txBody>
          <a:bodyPr/>
          <a:lstStyle/>
          <a:p>
            <a:pPr algn="r"/>
            <a:fld id="{843C2236-9B38-41F5-A80F-3F5AA3DFB9DC}" type="slidenum">
              <a:rPr lang="en-US" sz="1400" smtClean="0">
                <a:solidFill>
                  <a:schemeClr val="tx1"/>
                </a:solidFill>
              </a:rPr>
              <a:pPr algn="r"/>
              <a:t>16</a:t>
            </a:fld>
            <a:endParaRPr lang="en-US" sz="1400" dirty="0">
              <a:solidFill>
                <a:schemeClr val="tx1"/>
              </a:solidFill>
            </a:endParaRPr>
          </a:p>
        </p:txBody>
      </p:sp>
    </p:spTree>
    <p:extLst>
      <p:ext uri="{BB962C8B-B14F-4D97-AF65-F5344CB8AC3E}">
        <p14:creationId xmlns:p14="http://schemas.microsoft.com/office/powerpoint/2010/main" xmlns="" val="1590951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6934200" cy="1143000"/>
          </a:xfrm>
        </p:spPr>
        <p:txBody>
          <a:bodyPr/>
          <a:lstStyle/>
          <a:p>
            <a:pPr marL="0" indent="0" algn="ctr">
              <a:buNone/>
            </a:pPr>
            <a:r>
              <a:rPr lang="en-US" dirty="0" smtClean="0"/>
              <a:t>Results and Discussions</a:t>
            </a:r>
            <a:endParaRPr lang="en-US" dirty="0"/>
          </a:p>
        </p:txBody>
      </p:sp>
      <p:sp>
        <p:nvSpPr>
          <p:cNvPr id="3" name="Content Placeholder 2"/>
          <p:cNvSpPr>
            <a:spLocks noGrp="1"/>
          </p:cNvSpPr>
          <p:nvPr>
            <p:ph sz="quarter" idx="13"/>
          </p:nvPr>
        </p:nvSpPr>
        <p:spPr>
          <a:xfrm>
            <a:off x="152400" y="1143000"/>
            <a:ext cx="8839200" cy="5486400"/>
          </a:xfrm>
        </p:spPr>
        <p:txBody>
          <a:bodyPr>
            <a:normAutofit fontScale="85000" lnSpcReduction="20000"/>
          </a:bodyPr>
          <a:lstStyle/>
          <a:p>
            <a:pPr marL="45720" indent="0">
              <a:buNone/>
            </a:pPr>
            <a:r>
              <a:rPr lang="en-US" sz="3800" b="1" dirty="0" smtClean="0"/>
              <a:t>Socio-demographic summary of respondents </a:t>
            </a:r>
          </a:p>
          <a:p>
            <a:pPr marL="45720" indent="0">
              <a:buNone/>
            </a:pPr>
            <a:endParaRPr lang="en-US" sz="3200" b="1" dirty="0" smtClean="0"/>
          </a:p>
          <a:p>
            <a:pPr marL="182563" lvl="1" indent="-182563">
              <a:buFont typeface="Arial" pitchFamily="34" charset="0"/>
              <a:buChar char="•"/>
            </a:pPr>
            <a:r>
              <a:rPr lang="en-US" sz="3000" dirty="0">
                <a:cs typeface="Times New Roman" pitchFamily="18" charset="0"/>
              </a:rPr>
              <a:t>Position:  General manager = 32 (50.8%)</a:t>
            </a:r>
          </a:p>
          <a:p>
            <a:pPr marL="182563" lvl="1" indent="-182563">
              <a:buFont typeface="Arial" pitchFamily="34" charset="0"/>
              <a:buChar char="•"/>
            </a:pPr>
            <a:r>
              <a:rPr lang="en-US" sz="3000" dirty="0">
                <a:cs typeface="Times New Roman" pitchFamily="18" charset="0"/>
              </a:rPr>
              <a:t>Sex: Male = 40 (63.5%)</a:t>
            </a:r>
          </a:p>
          <a:p>
            <a:pPr marL="182563" lvl="1" indent="-182563">
              <a:buFont typeface="Arial" pitchFamily="34" charset="0"/>
              <a:buChar char="•"/>
            </a:pPr>
            <a:r>
              <a:rPr lang="en-US" sz="3000" dirty="0">
                <a:cs typeface="Times New Roman" pitchFamily="18" charset="0"/>
              </a:rPr>
              <a:t>Age: Range from 21years-53years</a:t>
            </a:r>
          </a:p>
          <a:p>
            <a:pPr marL="182563" lvl="1" indent="-182563">
              <a:buNone/>
            </a:pPr>
            <a:r>
              <a:rPr lang="en-US" sz="3000" dirty="0">
                <a:cs typeface="Times New Roman" pitchFamily="18" charset="0"/>
              </a:rPr>
              <a:t>		group 30-39 (33.9%)</a:t>
            </a:r>
          </a:p>
          <a:p>
            <a:pPr marL="182563" lvl="1" indent="-182563">
              <a:buFont typeface="Arial" pitchFamily="34" charset="0"/>
              <a:buChar char="•"/>
            </a:pPr>
            <a:r>
              <a:rPr lang="en-US" sz="3000" dirty="0">
                <a:cs typeface="Times New Roman" pitchFamily="18" charset="0"/>
              </a:rPr>
              <a:t>Educational attainment: First degree = 38 (60.3%)</a:t>
            </a:r>
          </a:p>
          <a:p>
            <a:pPr marL="182563" lvl="1" indent="-182563">
              <a:buFont typeface="Arial" pitchFamily="34" charset="0"/>
              <a:buChar char="•"/>
            </a:pPr>
            <a:r>
              <a:rPr lang="en-US" sz="3000" dirty="0">
                <a:cs typeface="Times New Roman" pitchFamily="18" charset="0"/>
              </a:rPr>
              <a:t>Tourism and </a:t>
            </a:r>
            <a:r>
              <a:rPr lang="en-US" sz="3000" dirty="0" smtClean="0">
                <a:cs typeface="Times New Roman" pitchFamily="18" charset="0"/>
              </a:rPr>
              <a:t>hospitality </a:t>
            </a:r>
            <a:r>
              <a:rPr lang="en-US" sz="3000" dirty="0" err="1" smtClean="0">
                <a:cs typeface="Times New Roman" pitchFamily="18" charset="0"/>
              </a:rPr>
              <a:t>Mgt</a:t>
            </a:r>
            <a:r>
              <a:rPr lang="en-US" sz="3000" dirty="0" smtClean="0">
                <a:cs typeface="Times New Roman" pitchFamily="18" charset="0"/>
              </a:rPr>
              <a:t> </a:t>
            </a:r>
            <a:r>
              <a:rPr lang="en-US" sz="3000" dirty="0">
                <a:cs typeface="Times New Roman" pitchFamily="18" charset="0"/>
              </a:rPr>
              <a:t>background: No = 32 (55.6%)</a:t>
            </a:r>
          </a:p>
          <a:p>
            <a:pPr marL="182563" lvl="1" indent="-182563">
              <a:buFont typeface="Arial" pitchFamily="34" charset="0"/>
              <a:buChar char="•"/>
            </a:pPr>
            <a:r>
              <a:rPr lang="en-US" sz="3000" dirty="0">
                <a:cs typeface="Times New Roman" pitchFamily="18" charset="0"/>
              </a:rPr>
              <a:t>Nationality: Ghanaian = 63 (100%)</a:t>
            </a:r>
          </a:p>
          <a:p>
            <a:pPr marL="182563" lvl="1" indent="-182563">
              <a:buFont typeface="Arial" pitchFamily="34" charset="0"/>
              <a:buChar char="•"/>
            </a:pPr>
            <a:r>
              <a:rPr lang="en-US" sz="3000" dirty="0">
                <a:cs typeface="Times New Roman" pitchFamily="18" charset="0"/>
              </a:rPr>
              <a:t>Years working in their capacity: range (4months- 22years) with ≤ 5years being the dominating working capacity of respondents (73.0%)</a:t>
            </a:r>
          </a:p>
          <a:p>
            <a:pPr marL="45720" indent="0">
              <a:buNone/>
            </a:pPr>
            <a:endParaRPr lang="en-US" sz="3200" b="1" dirty="0"/>
          </a:p>
        </p:txBody>
      </p:sp>
      <p:sp>
        <p:nvSpPr>
          <p:cNvPr id="5" name="Slide Number Placeholder 4"/>
          <p:cNvSpPr>
            <a:spLocks noGrp="1"/>
          </p:cNvSpPr>
          <p:nvPr>
            <p:ph type="sldNum" sz="quarter" idx="12"/>
          </p:nvPr>
        </p:nvSpPr>
        <p:spPr>
          <a:xfrm>
            <a:off x="7284493" y="6492875"/>
            <a:ext cx="1828800" cy="365125"/>
          </a:xfrm>
        </p:spPr>
        <p:txBody>
          <a:bodyPr/>
          <a:lstStyle/>
          <a:p>
            <a:pPr algn="r"/>
            <a:fld id="{843C2236-9B38-41F5-A80F-3F5AA3DFB9DC}" type="slidenum">
              <a:rPr lang="en-US" sz="1400" smtClean="0">
                <a:solidFill>
                  <a:schemeClr val="tx1"/>
                </a:solidFill>
              </a:rPr>
              <a:pPr algn="r"/>
              <a:t>17</a:t>
            </a:fld>
            <a:endParaRPr lang="en-US" sz="1400" dirty="0">
              <a:solidFill>
                <a:schemeClr val="tx1"/>
              </a:solidFill>
            </a:endParaRPr>
          </a:p>
        </p:txBody>
      </p:sp>
    </p:spTree>
    <p:extLst>
      <p:ext uri="{BB962C8B-B14F-4D97-AF65-F5344CB8AC3E}">
        <p14:creationId xmlns:p14="http://schemas.microsoft.com/office/powerpoint/2010/main" xmlns="" val="1889269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236"/>
            <a:ext cx="7086600" cy="1143000"/>
          </a:xfrm>
        </p:spPr>
        <p:txBody>
          <a:bodyPr/>
          <a:lstStyle/>
          <a:p>
            <a:pPr marL="0" indent="0" algn="ctr">
              <a:buNone/>
            </a:pPr>
            <a:r>
              <a:rPr lang="en-US" dirty="0" smtClean="0"/>
              <a:t>Results and Discussions</a:t>
            </a:r>
            <a:endParaRPr lang="en-US" dirty="0"/>
          </a:p>
        </p:txBody>
      </p:sp>
      <p:sp>
        <p:nvSpPr>
          <p:cNvPr id="3" name="Content Placeholder 2"/>
          <p:cNvSpPr>
            <a:spLocks noGrp="1"/>
          </p:cNvSpPr>
          <p:nvPr>
            <p:ph sz="quarter" idx="13"/>
          </p:nvPr>
        </p:nvSpPr>
        <p:spPr>
          <a:xfrm>
            <a:off x="152400" y="914400"/>
            <a:ext cx="8839200" cy="5791200"/>
          </a:xfrm>
        </p:spPr>
        <p:txBody>
          <a:bodyPr>
            <a:normAutofit fontScale="77500" lnSpcReduction="20000"/>
          </a:bodyPr>
          <a:lstStyle/>
          <a:p>
            <a:pPr marL="45720" indent="0" algn="ctr">
              <a:buNone/>
            </a:pPr>
            <a:r>
              <a:rPr lang="en-US" sz="5100" b="1" dirty="0" smtClean="0"/>
              <a:t>Hotel Characteristics</a:t>
            </a:r>
          </a:p>
          <a:p>
            <a:pPr marL="45720" indent="0" algn="ctr">
              <a:buNone/>
            </a:pPr>
            <a:endParaRPr lang="en-US" sz="2100" b="1" dirty="0" smtClean="0"/>
          </a:p>
          <a:p>
            <a:r>
              <a:rPr lang="en-US" sz="3600" dirty="0">
                <a:cs typeface="Times New Roman" pitchFamily="18" charset="0"/>
              </a:rPr>
              <a:t>Years operations: range from 2 to 36 with most hotels being in operations for 10-6 years (46.8%)</a:t>
            </a:r>
          </a:p>
          <a:p>
            <a:r>
              <a:rPr lang="en-US" sz="3600" dirty="0">
                <a:cs typeface="Times New Roman" pitchFamily="18" charset="0"/>
              </a:rPr>
              <a:t>Operational rooms: 50 rooms and below= 41 (65.1%)</a:t>
            </a:r>
          </a:p>
          <a:p>
            <a:r>
              <a:rPr lang="en-US" sz="3600" dirty="0">
                <a:cs typeface="Times New Roman" pitchFamily="18" charset="0"/>
              </a:rPr>
              <a:t>Annual average occupancy rate = 69.74%</a:t>
            </a:r>
          </a:p>
          <a:p>
            <a:r>
              <a:rPr lang="en-US" sz="3600" dirty="0">
                <a:cs typeface="Times New Roman" pitchFamily="18" charset="0"/>
              </a:rPr>
              <a:t>Fall in occupancy during Ebola outbreak: Yes=33 (52.4%)</a:t>
            </a:r>
          </a:p>
          <a:p>
            <a:r>
              <a:rPr lang="en-US" sz="3600" dirty="0">
                <a:cs typeface="Times New Roman" pitchFamily="18" charset="0"/>
              </a:rPr>
              <a:t>Average occupancy rate during Ebola threat= 40.35%  representing 29.39% fall </a:t>
            </a:r>
          </a:p>
          <a:p>
            <a:r>
              <a:rPr lang="en-US" sz="3600" dirty="0">
                <a:cs typeface="Times New Roman" pitchFamily="18" charset="0"/>
              </a:rPr>
              <a:t>Ownership type: sole proprietorship = 42 (66.6%)</a:t>
            </a:r>
          </a:p>
          <a:p>
            <a:r>
              <a:rPr lang="en-US" sz="3600" dirty="0">
                <a:cs typeface="Times New Roman" pitchFamily="18" charset="0"/>
              </a:rPr>
              <a:t>Leading clientele: walk-in Guest = 36 (23.1</a:t>
            </a:r>
            <a:r>
              <a:rPr lang="en-US" sz="3600" dirty="0" smtClean="0">
                <a:cs typeface="Times New Roman" pitchFamily="18" charset="0"/>
              </a:rPr>
              <a:t>%)</a:t>
            </a:r>
            <a:endParaRPr lang="en-US" sz="3600" dirty="0">
              <a:cs typeface="Times New Roman" pitchFamily="18" charset="0"/>
            </a:endParaRPr>
          </a:p>
        </p:txBody>
      </p:sp>
      <p:sp>
        <p:nvSpPr>
          <p:cNvPr id="5" name="Slide Number Placeholder 4"/>
          <p:cNvSpPr>
            <a:spLocks noGrp="1"/>
          </p:cNvSpPr>
          <p:nvPr>
            <p:ph type="sldNum" sz="quarter" idx="12"/>
          </p:nvPr>
        </p:nvSpPr>
        <p:spPr>
          <a:xfrm>
            <a:off x="7315200" y="6492875"/>
            <a:ext cx="1828800" cy="365125"/>
          </a:xfrm>
        </p:spPr>
        <p:txBody>
          <a:bodyPr/>
          <a:lstStyle/>
          <a:p>
            <a:pPr algn="r"/>
            <a:fld id="{843C2236-9B38-41F5-A80F-3F5AA3DFB9DC}" type="slidenum">
              <a:rPr lang="en-US" sz="1400" smtClean="0">
                <a:solidFill>
                  <a:schemeClr val="tx1"/>
                </a:solidFill>
              </a:rPr>
              <a:pPr algn="r"/>
              <a:t>18</a:t>
            </a:fld>
            <a:endParaRPr lang="en-US" sz="1400" dirty="0">
              <a:solidFill>
                <a:schemeClr val="tx1"/>
              </a:solidFill>
            </a:endParaRPr>
          </a:p>
        </p:txBody>
      </p:sp>
    </p:spTree>
    <p:extLst>
      <p:ext uri="{BB962C8B-B14F-4D97-AF65-F5344CB8AC3E}">
        <p14:creationId xmlns:p14="http://schemas.microsoft.com/office/powerpoint/2010/main" xmlns="" val="3802093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512511" cy="990600"/>
          </a:xfrm>
        </p:spPr>
        <p:txBody>
          <a:bodyPr/>
          <a:lstStyle/>
          <a:p>
            <a:pPr marL="0" indent="0" algn="ctr">
              <a:buNone/>
            </a:pPr>
            <a:r>
              <a:rPr lang="en-US" dirty="0" smtClean="0"/>
              <a:t>Aim 1</a:t>
            </a:r>
            <a:endParaRPr lang="en-US" dirty="0"/>
          </a:p>
        </p:txBody>
      </p:sp>
      <p:sp>
        <p:nvSpPr>
          <p:cNvPr id="3" name="Content Placeholder 2"/>
          <p:cNvSpPr>
            <a:spLocks noGrp="1"/>
          </p:cNvSpPr>
          <p:nvPr>
            <p:ph sz="quarter" idx="13"/>
          </p:nvPr>
        </p:nvSpPr>
        <p:spPr>
          <a:xfrm>
            <a:off x="76200" y="987186"/>
            <a:ext cx="8839200" cy="5638800"/>
          </a:xfrm>
        </p:spPr>
        <p:txBody>
          <a:bodyPr>
            <a:normAutofit/>
          </a:bodyPr>
          <a:lstStyle/>
          <a:p>
            <a:pPr marL="45720" indent="0" algn="ctr">
              <a:buNone/>
            </a:pPr>
            <a:r>
              <a:rPr lang="en-US" sz="3600" b="1" dirty="0" smtClean="0"/>
              <a:t>Perceived vulnerability to health threats </a:t>
            </a:r>
            <a:endParaRPr lang="en-US" sz="3600" b="1" dirty="0"/>
          </a:p>
          <a:p>
            <a:pPr marL="45720" indent="0">
              <a:buNone/>
            </a:pPr>
            <a:endParaRPr lang="en-US" sz="1050" b="1" dirty="0"/>
          </a:p>
          <a:p>
            <a:pPr marL="45720" indent="0">
              <a:buNone/>
            </a:pPr>
            <a:endParaRPr lang="en-US" sz="3600" b="1" dirty="0" smtClean="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1851"/>
          <a:stretch/>
        </p:blipFill>
        <p:spPr bwMode="auto">
          <a:xfrm>
            <a:off x="761999" y="2111990"/>
            <a:ext cx="7772399" cy="4500349"/>
          </a:xfrm>
          <a:prstGeom prst="rect">
            <a:avLst/>
          </a:prstGeom>
          <a:noFill/>
          <a:ln>
            <a:noFill/>
          </a:ln>
          <a:effectLst/>
          <a:extLst/>
        </p:spPr>
      </p:pic>
      <p:sp>
        <p:nvSpPr>
          <p:cNvPr id="6" name="Slide Number Placeholder 5"/>
          <p:cNvSpPr>
            <a:spLocks noGrp="1"/>
          </p:cNvSpPr>
          <p:nvPr>
            <p:ph type="sldNum" sz="quarter" idx="12"/>
          </p:nvPr>
        </p:nvSpPr>
        <p:spPr>
          <a:xfrm>
            <a:off x="7315200" y="6477000"/>
            <a:ext cx="1828800" cy="365125"/>
          </a:xfrm>
        </p:spPr>
        <p:txBody>
          <a:bodyPr/>
          <a:lstStyle/>
          <a:p>
            <a:pPr algn="r"/>
            <a:fld id="{843C2236-9B38-41F5-A80F-3F5AA3DFB9DC}" type="slidenum">
              <a:rPr lang="en-US" sz="1400" smtClean="0">
                <a:solidFill>
                  <a:schemeClr val="tx1"/>
                </a:solidFill>
              </a:rPr>
              <a:pPr algn="r"/>
              <a:t>19</a:t>
            </a:fld>
            <a:endParaRPr lang="en-US" dirty="0">
              <a:solidFill>
                <a:schemeClr val="tx1"/>
              </a:solidFill>
            </a:endParaRPr>
          </a:p>
        </p:txBody>
      </p:sp>
    </p:spTree>
    <p:extLst>
      <p:ext uri="{BB962C8B-B14F-4D97-AF65-F5344CB8AC3E}">
        <p14:creationId xmlns:p14="http://schemas.microsoft.com/office/powerpoint/2010/main" xmlns="" val="1039917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1"/>
            <a:ext cx="3810000" cy="2209799"/>
          </a:xfrm>
        </p:spPr>
        <p:txBody>
          <a:bodyPr/>
          <a:lstStyle/>
          <a:p>
            <a:pPr marL="0" indent="0" algn="l">
              <a:buNone/>
            </a:pPr>
            <a:r>
              <a:rPr lang="en-US" dirty="0" smtClean="0"/>
              <a:t>Outline of Presentation</a:t>
            </a:r>
            <a:endParaRPr lang="en-US" dirty="0"/>
          </a:p>
        </p:txBody>
      </p:sp>
      <p:sp>
        <p:nvSpPr>
          <p:cNvPr id="3" name="Content Placeholder 2"/>
          <p:cNvSpPr>
            <a:spLocks noGrp="1"/>
          </p:cNvSpPr>
          <p:nvPr>
            <p:ph sz="quarter" idx="13"/>
          </p:nvPr>
        </p:nvSpPr>
        <p:spPr>
          <a:xfrm>
            <a:off x="3749154" y="0"/>
            <a:ext cx="5372100" cy="6667500"/>
          </a:xfrm>
        </p:spPr>
        <p:txBody>
          <a:bodyPr>
            <a:normAutofit/>
          </a:bodyPr>
          <a:lstStyle/>
          <a:p>
            <a:pPr>
              <a:buFont typeface="Wingdings" pitchFamily="2" charset="2"/>
              <a:buChar char="Ø"/>
            </a:pPr>
            <a:r>
              <a:rPr lang="en-US" dirty="0">
                <a:solidFill>
                  <a:schemeClr val="tx1"/>
                </a:solidFill>
                <a:latin typeface="Algerian" pitchFamily="82" charset="0"/>
                <a:cs typeface="Aharoni" pitchFamily="2" charset="-79"/>
              </a:rPr>
              <a:t>I</a:t>
            </a:r>
            <a:r>
              <a:rPr lang="en-US" dirty="0" smtClean="0">
                <a:solidFill>
                  <a:schemeClr val="tx1"/>
                </a:solidFill>
                <a:latin typeface="Algerian" pitchFamily="82" charset="0"/>
                <a:cs typeface="Aharoni" pitchFamily="2" charset="-79"/>
              </a:rPr>
              <a:t>ntroduction </a:t>
            </a:r>
          </a:p>
          <a:p>
            <a:pPr>
              <a:buFont typeface="Wingdings" pitchFamily="2" charset="2"/>
              <a:buChar char="Ø"/>
            </a:pPr>
            <a:r>
              <a:rPr lang="en-US" dirty="0" smtClean="0">
                <a:solidFill>
                  <a:schemeClr val="tx1"/>
                </a:solidFill>
                <a:latin typeface="Algerian" pitchFamily="82" charset="0"/>
                <a:cs typeface="Aharoni" pitchFamily="2" charset="-79"/>
              </a:rPr>
              <a:t>Theoretical and conceptual framework</a:t>
            </a:r>
          </a:p>
          <a:p>
            <a:pPr>
              <a:buFont typeface="Wingdings" pitchFamily="2" charset="2"/>
              <a:buChar char="Ø"/>
            </a:pPr>
            <a:r>
              <a:rPr lang="en-US" dirty="0" smtClean="0">
                <a:solidFill>
                  <a:schemeClr val="tx1"/>
                </a:solidFill>
                <a:latin typeface="Algerian" pitchFamily="82" charset="0"/>
                <a:cs typeface="Aharoni" pitchFamily="2" charset="-79"/>
              </a:rPr>
              <a:t>Methods </a:t>
            </a:r>
          </a:p>
          <a:p>
            <a:pPr>
              <a:buFont typeface="Wingdings" pitchFamily="2" charset="2"/>
              <a:buChar char="Ø"/>
            </a:pPr>
            <a:r>
              <a:rPr lang="en-US" dirty="0" smtClean="0">
                <a:solidFill>
                  <a:schemeClr val="tx1"/>
                </a:solidFill>
                <a:latin typeface="Algerian" pitchFamily="82" charset="0"/>
                <a:cs typeface="Aharoni" pitchFamily="2" charset="-79"/>
              </a:rPr>
              <a:t>Results and discussions</a:t>
            </a:r>
          </a:p>
          <a:p>
            <a:pPr>
              <a:buFont typeface="Wingdings" pitchFamily="2" charset="2"/>
              <a:buChar char="Ø"/>
            </a:pPr>
            <a:r>
              <a:rPr lang="en-US" dirty="0" smtClean="0">
                <a:solidFill>
                  <a:schemeClr val="tx1"/>
                </a:solidFill>
                <a:latin typeface="Algerian" pitchFamily="82" charset="0"/>
                <a:cs typeface="Aharoni" pitchFamily="2" charset="-79"/>
              </a:rPr>
              <a:t>Conclusions and recommendations</a:t>
            </a:r>
            <a:endParaRPr lang="en-US" dirty="0"/>
          </a:p>
          <a:p>
            <a:pPr marL="45720" indent="0">
              <a:buNone/>
            </a:pPr>
            <a:endParaRPr lang="en-US" dirty="0" smtClean="0"/>
          </a:p>
          <a:p>
            <a:pPr marL="45720" indent="0">
              <a:buNone/>
            </a:pPr>
            <a:endParaRPr lang="en-US" dirty="0"/>
          </a:p>
          <a:p>
            <a:pPr marL="45720" indent="0">
              <a:buNone/>
            </a:pPr>
            <a:endParaRPr lang="en-US" dirty="0" smtClean="0"/>
          </a:p>
          <a:p>
            <a:pPr marL="45720" indent="0">
              <a:buNone/>
            </a:pPr>
            <a:endParaRPr lang="en-US" dirty="0"/>
          </a:p>
          <a:p>
            <a:pPr marL="45720" indent="0">
              <a:buNone/>
            </a:pPr>
            <a:endParaRPr lang="en-US" dirty="0" smtClean="0"/>
          </a:p>
          <a:p>
            <a:pPr marL="45720" indent="0">
              <a:buNone/>
            </a:pPr>
            <a:endParaRPr lang="en-US" dirty="0"/>
          </a:p>
          <a:p>
            <a:pPr marL="45720" indent="0">
              <a:buNone/>
            </a:pPr>
            <a:r>
              <a:rPr lang="en-US" dirty="0" smtClean="0"/>
              <a:t>y</a:t>
            </a:r>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2895600"/>
            <a:ext cx="7543800" cy="377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7284493" y="6484937"/>
            <a:ext cx="1828800" cy="365125"/>
          </a:xfrm>
        </p:spPr>
        <p:txBody>
          <a:bodyPr/>
          <a:lstStyle/>
          <a:p>
            <a:pPr algn="r"/>
            <a:fld id="{843C2236-9B38-41F5-A80F-3F5AA3DFB9DC}" type="slidenum">
              <a:rPr lang="en-US" sz="1400" smtClean="0">
                <a:solidFill>
                  <a:schemeClr val="tx1"/>
                </a:solidFill>
              </a:rPr>
              <a:pPr algn="r"/>
              <a:t>2</a:t>
            </a:fld>
            <a:endParaRPr lang="en-US" sz="1400" dirty="0">
              <a:solidFill>
                <a:schemeClr val="tx1"/>
              </a:solidFill>
            </a:endParaRPr>
          </a:p>
        </p:txBody>
      </p:sp>
    </p:spTree>
    <p:extLst>
      <p:ext uri="{BB962C8B-B14F-4D97-AF65-F5344CB8AC3E}">
        <p14:creationId xmlns:p14="http://schemas.microsoft.com/office/powerpoint/2010/main" xmlns="" val="2847706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412"/>
            <a:ext cx="6512511" cy="1143000"/>
          </a:xfrm>
        </p:spPr>
        <p:txBody>
          <a:bodyPr/>
          <a:lstStyle/>
          <a:p>
            <a:pPr marL="0" indent="0" algn="ctr">
              <a:buNone/>
            </a:pPr>
            <a:r>
              <a:rPr lang="en-US" dirty="0" smtClean="0"/>
              <a:t>Views shared</a:t>
            </a:r>
            <a:endParaRPr lang="en-US" dirty="0"/>
          </a:p>
        </p:txBody>
      </p:sp>
      <p:sp>
        <p:nvSpPr>
          <p:cNvPr id="3" name="Content Placeholder 2"/>
          <p:cNvSpPr>
            <a:spLocks noGrp="1"/>
          </p:cNvSpPr>
          <p:nvPr>
            <p:ph sz="quarter" idx="13"/>
          </p:nvPr>
        </p:nvSpPr>
        <p:spPr>
          <a:xfrm>
            <a:off x="152400" y="1143000"/>
            <a:ext cx="8839200" cy="5486400"/>
          </a:xfrm>
        </p:spPr>
        <p:txBody>
          <a:bodyPr>
            <a:noAutofit/>
          </a:bodyPr>
          <a:lstStyle/>
          <a:p>
            <a:pPr marL="0" indent="0" algn="just">
              <a:buNone/>
            </a:pPr>
            <a:r>
              <a:rPr lang="en-US" sz="2400" dirty="0"/>
              <a:t>“</a:t>
            </a:r>
            <a:r>
              <a:rPr lang="en-US" sz="2400" i="1" dirty="0">
                <a:cs typeface="Times New Roman" pitchFamily="18" charset="0"/>
              </a:rPr>
              <a:t>I would say every hotel in Ghana is extremely vulnerable to these health issues. Its difficult to detect if someone is carrying a deadly disease around. ….. You would not know who is carrying what, and we don’t have the sophisticated technologies to help us know” </a:t>
            </a:r>
            <a:r>
              <a:rPr lang="en-US" sz="2400" dirty="0">
                <a:cs typeface="Times New Roman" pitchFamily="18" charset="0"/>
              </a:rPr>
              <a:t>(a 3star hotel HR manageress</a:t>
            </a:r>
            <a:r>
              <a:rPr lang="en-US" sz="2400" dirty="0"/>
              <a:t>)</a:t>
            </a:r>
          </a:p>
          <a:p>
            <a:pPr marL="0" indent="0" algn="just">
              <a:buNone/>
            </a:pPr>
            <a:endParaRPr lang="en-US" sz="1100" dirty="0"/>
          </a:p>
          <a:p>
            <a:pPr marL="0" indent="0" algn="just">
              <a:buNone/>
            </a:pPr>
            <a:r>
              <a:rPr lang="en-US" sz="2400" dirty="0"/>
              <a:t>“</a:t>
            </a:r>
            <a:r>
              <a:rPr lang="en-US" sz="2400" i="1" dirty="0">
                <a:cs typeface="Times New Roman" pitchFamily="18" charset="0"/>
              </a:rPr>
              <a:t>we are very vulnerable because these diseases have national appeal and what happens in Ghana automatically affects the hotel industry so its not like we are immune from national issues</a:t>
            </a:r>
            <a:r>
              <a:rPr lang="en-US" sz="2400" dirty="0">
                <a:cs typeface="Times New Roman" pitchFamily="18" charset="0"/>
              </a:rPr>
              <a:t>” (a </a:t>
            </a:r>
            <a:r>
              <a:rPr lang="en-US" sz="2400" dirty="0" smtClean="0">
                <a:cs typeface="Times New Roman" pitchFamily="18" charset="0"/>
              </a:rPr>
              <a:t>4star hotel </a:t>
            </a:r>
            <a:r>
              <a:rPr lang="en-US" sz="2400" dirty="0">
                <a:cs typeface="Times New Roman" pitchFamily="18" charset="0"/>
              </a:rPr>
              <a:t>HR manager)</a:t>
            </a:r>
          </a:p>
          <a:p>
            <a:pPr marL="45720" indent="0">
              <a:buNone/>
            </a:pPr>
            <a:endParaRPr lang="en-US" sz="1200" dirty="0" smtClean="0"/>
          </a:p>
          <a:p>
            <a:pPr marL="45720" indent="0">
              <a:buNone/>
            </a:pPr>
            <a:r>
              <a:rPr lang="en-US" sz="2400" dirty="0"/>
              <a:t>“</a:t>
            </a:r>
            <a:r>
              <a:rPr lang="en-US" sz="2400" i="1" dirty="0"/>
              <a:t>We are very vulnerable as far as our overall health system is not ready and good enough to manage and handle health threats. We were just lucky we did not record any Ebola case in Ghana”</a:t>
            </a:r>
            <a:r>
              <a:rPr lang="en-US" sz="2400" dirty="0"/>
              <a:t> </a:t>
            </a:r>
            <a:r>
              <a:rPr lang="en-US" sz="2400" dirty="0" smtClean="0"/>
              <a:t>(A </a:t>
            </a:r>
            <a:r>
              <a:rPr lang="en-US" sz="2400" dirty="0"/>
              <a:t>Human Resource Manager of a 4-Star hotel </a:t>
            </a:r>
          </a:p>
          <a:p>
            <a:pPr marL="45720" indent="0">
              <a:buNone/>
            </a:pPr>
            <a:endParaRPr lang="en-US" sz="2400" dirty="0"/>
          </a:p>
        </p:txBody>
      </p:sp>
      <p:sp>
        <p:nvSpPr>
          <p:cNvPr id="5" name="Slide Number Placeholder 4"/>
          <p:cNvSpPr>
            <a:spLocks noGrp="1"/>
          </p:cNvSpPr>
          <p:nvPr>
            <p:ph type="sldNum" sz="quarter" idx="12"/>
          </p:nvPr>
        </p:nvSpPr>
        <p:spPr>
          <a:xfrm>
            <a:off x="7315200" y="6492875"/>
            <a:ext cx="1828800" cy="365125"/>
          </a:xfrm>
        </p:spPr>
        <p:txBody>
          <a:bodyPr/>
          <a:lstStyle/>
          <a:p>
            <a:pPr algn="r"/>
            <a:fld id="{843C2236-9B38-41F5-A80F-3F5AA3DFB9DC}" type="slidenum">
              <a:rPr lang="en-US" sz="1400" smtClean="0">
                <a:solidFill>
                  <a:schemeClr val="tx1"/>
                </a:solidFill>
              </a:rPr>
              <a:pPr algn="r"/>
              <a:t>20</a:t>
            </a:fld>
            <a:endParaRPr lang="en-US" dirty="0">
              <a:solidFill>
                <a:schemeClr val="tx1"/>
              </a:solidFill>
            </a:endParaRPr>
          </a:p>
        </p:txBody>
      </p:sp>
    </p:spTree>
    <p:extLst>
      <p:ext uri="{BB962C8B-B14F-4D97-AF65-F5344CB8AC3E}">
        <p14:creationId xmlns:p14="http://schemas.microsoft.com/office/powerpoint/2010/main" xmlns="" val="3119146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1143000"/>
          </a:xfrm>
        </p:spPr>
        <p:txBody>
          <a:bodyPr/>
          <a:lstStyle/>
          <a:p>
            <a:pPr marL="0" indent="0" algn="ctr">
              <a:buNone/>
            </a:pPr>
            <a:r>
              <a:rPr lang="en-US" sz="4400" dirty="0"/>
              <a:t>Vulnerability based on service characteristics </a:t>
            </a:r>
            <a:r>
              <a:rPr lang="en-US" dirty="0"/>
              <a:t/>
            </a:r>
            <a:br>
              <a:rPr lang="en-US" dirty="0"/>
            </a:br>
            <a:endParaRPr lang="en-US" dirty="0"/>
          </a:p>
        </p:txBody>
      </p:sp>
      <p:sp>
        <p:nvSpPr>
          <p:cNvPr id="3" name="Content Placeholder 2"/>
          <p:cNvSpPr>
            <a:spLocks noGrp="1"/>
          </p:cNvSpPr>
          <p:nvPr>
            <p:ph sz="quarter" idx="13"/>
          </p:nvPr>
        </p:nvSpPr>
        <p:spPr>
          <a:xfrm>
            <a:off x="152400" y="990600"/>
            <a:ext cx="8839200" cy="5715000"/>
          </a:xfrm>
        </p:spPr>
        <p:txBody>
          <a:bodyPr/>
          <a:lstStyle/>
          <a:p>
            <a:pPr marL="45720" indent="0">
              <a:buNone/>
            </a:pPr>
            <a:endParaRPr lang="en-US" dirty="0" smtClean="0"/>
          </a:p>
          <a:p>
            <a:pPr marL="45720" indent="0">
              <a:buNone/>
            </a:pPr>
            <a:endParaRPr lang="en-US" dirty="0"/>
          </a:p>
          <a:p>
            <a:pPr marL="45720" indent="0">
              <a:buNone/>
            </a:pPr>
            <a:endParaRPr lang="en-US" dirty="0" smtClean="0"/>
          </a:p>
          <a:p>
            <a:pPr marL="45720" indent="0">
              <a:buNone/>
            </a:pPr>
            <a:endParaRPr lang="en-US" dirty="0"/>
          </a:p>
          <a:p>
            <a:pPr marL="45720" indent="0">
              <a:buNone/>
            </a:pPr>
            <a:endParaRPr lang="en-US" dirty="0" smtClean="0"/>
          </a:p>
          <a:p>
            <a:pPr marL="45720" indent="0">
              <a:buNone/>
            </a:pPr>
            <a:endParaRPr lang="en-US" dirty="0"/>
          </a:p>
          <a:p>
            <a:pPr marL="45720" indent="0">
              <a:buNone/>
            </a:pPr>
            <a:endParaRPr lang="en-US" dirty="0" smtClean="0"/>
          </a:p>
          <a:p>
            <a:pPr marL="45720" indent="0">
              <a:buNone/>
            </a:pPr>
            <a:endParaRPr lang="en-US" dirty="0"/>
          </a:p>
          <a:p>
            <a:pPr marL="45720" indent="0">
              <a:buNone/>
            </a:pPr>
            <a:endParaRPr lang="en-US" dirty="0" smtClean="0"/>
          </a:p>
          <a:p>
            <a:pPr marL="45720" indent="0">
              <a:buNone/>
            </a:pPr>
            <a:endParaRPr lang="en-US" dirty="0"/>
          </a:p>
          <a:p>
            <a:pPr marL="45720" indent="0">
              <a:buNone/>
            </a:pPr>
            <a:endParaRPr lang="en-US" dirty="0" smtClean="0"/>
          </a:p>
          <a:p>
            <a:pPr marL="45720" indent="0">
              <a:buNone/>
            </a:pPr>
            <a:endParaRPr lang="en-US" dirty="0"/>
          </a:p>
          <a:p>
            <a:pPr marL="45720" indent="0">
              <a:buNone/>
            </a:pPr>
            <a:r>
              <a:rPr lang="en-US" dirty="0" smtClean="0"/>
              <a:t>Scale: (Disagree=0-2.49</a:t>
            </a:r>
            <a:r>
              <a:rPr lang="en-US" dirty="0"/>
              <a:t>, </a:t>
            </a:r>
            <a:r>
              <a:rPr lang="en-US" dirty="0" smtClean="0"/>
              <a:t>Neutral=2.5-3.49</a:t>
            </a:r>
            <a:r>
              <a:rPr lang="en-US" dirty="0"/>
              <a:t>, </a:t>
            </a:r>
            <a:r>
              <a:rPr lang="en-US" dirty="0" smtClean="0"/>
              <a:t>Agree=3.5-5.0</a:t>
            </a:r>
            <a:r>
              <a:rPr lang="en-US" dirty="0"/>
              <a:t>)</a:t>
            </a:r>
            <a:r>
              <a:rPr lang="en-US" dirty="0" smtClean="0"/>
              <a:t> </a:t>
            </a:r>
            <a:endParaRPr lang="en-US"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8707"/>
          <a:stretch/>
        </p:blipFill>
        <p:spPr bwMode="auto">
          <a:xfrm>
            <a:off x="228600" y="1652716"/>
            <a:ext cx="8610600" cy="4543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a:xfrm>
            <a:off x="7315200" y="6492875"/>
            <a:ext cx="1828800" cy="365125"/>
          </a:xfrm>
        </p:spPr>
        <p:txBody>
          <a:bodyPr/>
          <a:lstStyle/>
          <a:p>
            <a:pPr algn="r"/>
            <a:fld id="{843C2236-9B38-41F5-A80F-3F5AA3DFB9DC}" type="slidenum">
              <a:rPr lang="en-US" sz="1400" smtClean="0">
                <a:solidFill>
                  <a:schemeClr val="tx1"/>
                </a:solidFill>
              </a:rPr>
              <a:pPr algn="r"/>
              <a:t>21</a:t>
            </a:fld>
            <a:endParaRPr lang="en-US" dirty="0">
              <a:solidFill>
                <a:schemeClr val="tx1"/>
              </a:solidFill>
            </a:endParaRPr>
          </a:p>
        </p:txBody>
      </p:sp>
    </p:spTree>
    <p:extLst>
      <p:ext uri="{BB962C8B-B14F-4D97-AF65-F5344CB8AC3E}">
        <p14:creationId xmlns:p14="http://schemas.microsoft.com/office/powerpoint/2010/main" xmlns="" val="14903188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620000" cy="1143000"/>
          </a:xfrm>
        </p:spPr>
        <p:txBody>
          <a:bodyPr/>
          <a:lstStyle/>
          <a:p>
            <a:pPr marL="0" indent="0" algn="ctr">
              <a:buNone/>
            </a:pPr>
            <a:r>
              <a:rPr lang="en-US" dirty="0" smtClean="0"/>
              <a:t>Vulnerability Constructs </a:t>
            </a:r>
            <a:endParaRPr lang="en-US" dirty="0"/>
          </a:p>
        </p:txBody>
      </p:sp>
      <p:sp>
        <p:nvSpPr>
          <p:cNvPr id="5" name="Content Placeholder 4"/>
          <p:cNvSpPr>
            <a:spLocks noGrp="1"/>
          </p:cNvSpPr>
          <p:nvPr>
            <p:ph sz="quarter" idx="13"/>
          </p:nvPr>
        </p:nvSpPr>
        <p:spPr>
          <a:xfrm>
            <a:off x="152400" y="1219200"/>
            <a:ext cx="8839200" cy="5638800"/>
          </a:xfrm>
        </p:spPr>
        <p:txBody>
          <a:bodyPr>
            <a:normAutofit fontScale="92500"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z="1900" dirty="0" smtClean="0"/>
              <a:t>Scale: </a:t>
            </a:r>
            <a:r>
              <a:rPr lang="en-US" sz="1900" dirty="0"/>
              <a:t>(High=1-1.49, Moderate=1.5-2.49, Low=2.5-3.49, Not at all=3.5-4</a:t>
            </a:r>
            <a:r>
              <a:rPr lang="en-US" sz="1900" dirty="0" smtClean="0"/>
              <a:t>)</a:t>
            </a:r>
            <a:endParaRPr lang="en-US" sz="1900"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066800"/>
            <a:ext cx="8382000" cy="5257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a:xfrm>
            <a:off x="7315200" y="6492875"/>
            <a:ext cx="1828800" cy="365125"/>
          </a:xfrm>
        </p:spPr>
        <p:txBody>
          <a:bodyPr/>
          <a:lstStyle/>
          <a:p>
            <a:pPr algn="r"/>
            <a:fld id="{843C2236-9B38-41F5-A80F-3F5AA3DFB9DC}" type="slidenum">
              <a:rPr lang="en-US" sz="1400" smtClean="0">
                <a:solidFill>
                  <a:schemeClr val="tx1"/>
                </a:solidFill>
              </a:rPr>
              <a:pPr algn="r"/>
              <a:t>22</a:t>
            </a:fld>
            <a:endParaRPr lang="en-US" dirty="0">
              <a:solidFill>
                <a:schemeClr val="tx1"/>
              </a:solidFill>
            </a:endParaRPr>
          </a:p>
        </p:txBody>
      </p:sp>
    </p:spTree>
    <p:extLst>
      <p:ext uri="{BB962C8B-B14F-4D97-AF65-F5344CB8AC3E}">
        <p14:creationId xmlns:p14="http://schemas.microsoft.com/office/powerpoint/2010/main" xmlns="" val="24239614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1143000"/>
          </a:xfrm>
        </p:spPr>
        <p:txBody>
          <a:bodyPr/>
          <a:lstStyle/>
          <a:p>
            <a:pPr marL="0" indent="0" algn="ctr">
              <a:buNone/>
            </a:pPr>
            <a:r>
              <a:rPr lang="en-US" dirty="0">
                <a:latin typeface="Times New Roman" pitchFamily="18" charset="0"/>
                <a:cs typeface="Times New Roman" pitchFamily="18" charset="0"/>
              </a:rPr>
              <a:t>Hotel characteristics * Vulnerability</a:t>
            </a:r>
            <a:endParaRPr lang="en-US" dirty="0"/>
          </a:p>
        </p:txBody>
      </p:sp>
      <p:pic>
        <p:nvPicPr>
          <p:cNvPr id="4"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708953"/>
            <a:ext cx="8534400" cy="51490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7290179" y="6492875"/>
            <a:ext cx="1828800" cy="365125"/>
          </a:xfrm>
        </p:spPr>
        <p:txBody>
          <a:bodyPr/>
          <a:lstStyle/>
          <a:p>
            <a:pPr algn="r"/>
            <a:fld id="{843C2236-9B38-41F5-A80F-3F5AA3DFB9DC}" type="slidenum">
              <a:rPr lang="en-US" sz="1400" smtClean="0">
                <a:solidFill>
                  <a:schemeClr val="tx1"/>
                </a:solidFill>
              </a:rPr>
              <a:pPr algn="r"/>
              <a:t>23</a:t>
            </a:fld>
            <a:endParaRPr lang="en-US" sz="1400" dirty="0">
              <a:solidFill>
                <a:schemeClr val="tx1"/>
              </a:solidFill>
            </a:endParaRPr>
          </a:p>
        </p:txBody>
      </p:sp>
    </p:spTree>
    <p:extLst>
      <p:ext uri="{BB962C8B-B14F-4D97-AF65-F5344CB8AC3E}">
        <p14:creationId xmlns:p14="http://schemas.microsoft.com/office/powerpoint/2010/main" xmlns="" val="377777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512511" cy="1143000"/>
          </a:xfrm>
        </p:spPr>
        <p:txBody>
          <a:bodyPr/>
          <a:lstStyle/>
          <a:p>
            <a:pPr marL="0" indent="0" algn="ctr">
              <a:buNone/>
            </a:pPr>
            <a:r>
              <a:rPr lang="en-US" dirty="0" smtClean="0"/>
              <a:t>Aim 2</a:t>
            </a:r>
            <a:endParaRPr lang="en-US" dirty="0"/>
          </a:p>
        </p:txBody>
      </p:sp>
      <p:sp>
        <p:nvSpPr>
          <p:cNvPr id="3" name="Content Placeholder 2"/>
          <p:cNvSpPr>
            <a:spLocks noGrp="1"/>
          </p:cNvSpPr>
          <p:nvPr>
            <p:ph sz="quarter" idx="13"/>
          </p:nvPr>
        </p:nvSpPr>
        <p:spPr>
          <a:xfrm>
            <a:off x="152400" y="1143000"/>
            <a:ext cx="8839200" cy="5486400"/>
          </a:xfrm>
        </p:spPr>
        <p:txBody>
          <a:bodyPr>
            <a:normAutofit/>
          </a:bodyPr>
          <a:lstStyle/>
          <a:p>
            <a:pPr marL="45720" indent="0" algn="ctr">
              <a:buNone/>
            </a:pPr>
            <a:r>
              <a:rPr lang="en-US" sz="3200" b="1" dirty="0" smtClean="0"/>
              <a:t>Perception towards emerging infectious disease issues</a:t>
            </a:r>
          </a:p>
          <a:p>
            <a:pPr marL="45720" indent="0">
              <a:buNone/>
            </a:pPr>
            <a:endParaRPr lang="en-US" sz="1100" dirty="0"/>
          </a:p>
          <a:p>
            <a:pPr>
              <a:buFont typeface="Wingdings" pitchFamily="2" charset="2"/>
              <a:buChar char="ü"/>
            </a:pPr>
            <a:r>
              <a:rPr lang="en-US" sz="3200" dirty="0">
                <a:latin typeface="Times New Roman" pitchFamily="18" charset="0"/>
                <a:cs typeface="Times New Roman" pitchFamily="18" charset="0"/>
              </a:rPr>
              <a:t>Emerging health issues as a threat</a:t>
            </a:r>
          </a:p>
          <a:p>
            <a:pPr marL="45720" indent="0">
              <a:buNone/>
            </a:pPr>
            <a:endParaRPr lang="en-US" sz="3200" b="1" dirty="0"/>
          </a:p>
        </p:txBody>
      </p:sp>
      <p:graphicFrame>
        <p:nvGraphicFramePr>
          <p:cNvPr id="4" name="Chart 3"/>
          <p:cNvGraphicFramePr>
            <a:graphicFrameLocks/>
          </p:cNvGraphicFramePr>
          <p:nvPr>
            <p:extLst>
              <p:ext uri="{D42A27DB-BD31-4B8C-83A1-F6EECF244321}">
                <p14:modId xmlns:p14="http://schemas.microsoft.com/office/powerpoint/2010/main" xmlns="" val="4022818569"/>
              </p:ext>
            </p:extLst>
          </p:nvPr>
        </p:nvGraphicFramePr>
        <p:xfrm>
          <a:off x="685800" y="3124200"/>
          <a:ext cx="82296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a:xfrm>
            <a:off x="7315200" y="6492875"/>
            <a:ext cx="1828800" cy="365125"/>
          </a:xfrm>
        </p:spPr>
        <p:txBody>
          <a:bodyPr/>
          <a:lstStyle/>
          <a:p>
            <a:pPr algn="r"/>
            <a:fld id="{843C2236-9B38-41F5-A80F-3F5AA3DFB9DC}" type="slidenum">
              <a:rPr lang="en-US" sz="1400" smtClean="0">
                <a:solidFill>
                  <a:schemeClr val="tx1"/>
                </a:solidFill>
              </a:rPr>
              <a:pPr algn="r"/>
              <a:t>24</a:t>
            </a:fld>
            <a:endParaRPr lang="en-US" sz="1400" dirty="0">
              <a:solidFill>
                <a:schemeClr val="tx1"/>
              </a:solidFill>
            </a:endParaRPr>
          </a:p>
        </p:txBody>
      </p:sp>
    </p:spTree>
    <p:extLst>
      <p:ext uri="{BB962C8B-B14F-4D97-AF65-F5344CB8AC3E}">
        <p14:creationId xmlns:p14="http://schemas.microsoft.com/office/powerpoint/2010/main" xmlns="" val="3054756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7060"/>
            <a:ext cx="6512511" cy="1143000"/>
          </a:xfrm>
        </p:spPr>
        <p:txBody>
          <a:bodyPr/>
          <a:lstStyle/>
          <a:p>
            <a:pPr marL="0" indent="0" algn="ctr">
              <a:buNone/>
            </a:pPr>
            <a:r>
              <a:rPr lang="en-US" dirty="0" smtClean="0"/>
              <a:t>Shared views</a:t>
            </a:r>
            <a:endParaRPr lang="en-US" dirty="0"/>
          </a:p>
        </p:txBody>
      </p:sp>
      <p:sp>
        <p:nvSpPr>
          <p:cNvPr id="3" name="Content Placeholder 2"/>
          <p:cNvSpPr>
            <a:spLocks noGrp="1"/>
          </p:cNvSpPr>
          <p:nvPr>
            <p:ph sz="quarter" idx="13"/>
          </p:nvPr>
        </p:nvSpPr>
        <p:spPr>
          <a:xfrm>
            <a:off x="152400" y="1143000"/>
            <a:ext cx="8839200" cy="5562600"/>
          </a:xfrm>
        </p:spPr>
        <p:txBody>
          <a:bodyPr>
            <a:normAutofit fontScale="92500" lnSpcReduction="20000"/>
          </a:bodyPr>
          <a:lstStyle/>
          <a:p>
            <a:pPr marL="0" indent="0" algn="just">
              <a:buNone/>
            </a:pPr>
            <a:r>
              <a:rPr lang="en-US" sz="2800" dirty="0"/>
              <a:t>“</a:t>
            </a:r>
            <a:r>
              <a:rPr lang="en-US" sz="2800" i="1" dirty="0">
                <a:cs typeface="Times New Roman" pitchFamily="18" charset="0"/>
              </a:rPr>
              <a:t>At the end of it it’s the country, whatever happens at the macro level feeds into the micro aspect so the whole country’s preparedness is key. So until the whole nation deals with this threat, no business including the hotel industry is safe from health threats</a:t>
            </a:r>
            <a:r>
              <a:rPr lang="en-US" sz="2800" dirty="0">
                <a:cs typeface="Times New Roman" pitchFamily="18" charset="0"/>
              </a:rPr>
              <a:t>” (a </a:t>
            </a:r>
            <a:r>
              <a:rPr lang="en-US" sz="2800" dirty="0" smtClean="0">
                <a:cs typeface="Times New Roman" pitchFamily="18" charset="0"/>
              </a:rPr>
              <a:t>4-star </a:t>
            </a:r>
            <a:r>
              <a:rPr lang="en-US" sz="2800" dirty="0">
                <a:cs typeface="Times New Roman" pitchFamily="18" charset="0"/>
              </a:rPr>
              <a:t>HR manager)</a:t>
            </a:r>
          </a:p>
          <a:p>
            <a:pPr marL="0" indent="0" algn="just">
              <a:buNone/>
            </a:pPr>
            <a:endParaRPr lang="en-US" sz="1700" dirty="0">
              <a:cs typeface="Times New Roman" pitchFamily="18" charset="0"/>
            </a:endParaRPr>
          </a:p>
          <a:p>
            <a:pPr marL="0" indent="0" algn="just">
              <a:buNone/>
            </a:pPr>
            <a:r>
              <a:rPr lang="en-US" sz="2800" dirty="0">
                <a:cs typeface="Times New Roman" pitchFamily="18" charset="0"/>
              </a:rPr>
              <a:t>“</a:t>
            </a:r>
            <a:r>
              <a:rPr lang="en-US" sz="2800" i="1" dirty="0">
                <a:cs typeface="Times New Roman" pitchFamily="18" charset="0"/>
              </a:rPr>
              <a:t>anything that can affect the revenue or bottom line of a business should be considered a threat. So yes I see emerging health issues as a threat</a:t>
            </a:r>
            <a:r>
              <a:rPr lang="en-US" sz="2800" dirty="0">
                <a:cs typeface="Times New Roman" pitchFamily="18" charset="0"/>
              </a:rPr>
              <a:t>.” (a </a:t>
            </a:r>
            <a:r>
              <a:rPr lang="en-US" sz="2800" dirty="0" smtClean="0">
                <a:cs typeface="Times New Roman" pitchFamily="18" charset="0"/>
              </a:rPr>
              <a:t>1-star </a:t>
            </a:r>
            <a:r>
              <a:rPr lang="en-US" sz="2800" dirty="0">
                <a:cs typeface="Times New Roman" pitchFamily="18" charset="0"/>
              </a:rPr>
              <a:t>hotel manager) </a:t>
            </a:r>
          </a:p>
          <a:p>
            <a:endParaRPr lang="en-US" sz="1700" dirty="0" smtClean="0"/>
          </a:p>
          <a:p>
            <a:pPr marL="45720" indent="0">
              <a:buNone/>
            </a:pPr>
            <a:r>
              <a:rPr lang="en-US" sz="2800" dirty="0"/>
              <a:t>“</a:t>
            </a:r>
            <a:r>
              <a:rPr lang="en-US" sz="2800" i="1" dirty="0">
                <a:cs typeface="Times New Roman" pitchFamily="18" charset="0"/>
              </a:rPr>
              <a:t>it might be a threat to the upscale hotels because it affects them more. To me its not a real threat because my hotel didn’t feel any impact during the Ebola period</a:t>
            </a:r>
            <a:r>
              <a:rPr lang="en-US" sz="2800" dirty="0">
                <a:cs typeface="Times New Roman" pitchFamily="18" charset="0"/>
              </a:rPr>
              <a:t>” (General manager of a 1</a:t>
            </a:r>
            <a:r>
              <a:rPr lang="en-US" sz="2800" dirty="0" smtClean="0">
                <a:cs typeface="Times New Roman" pitchFamily="18" charset="0"/>
              </a:rPr>
              <a:t>-star </a:t>
            </a:r>
            <a:r>
              <a:rPr lang="en-US" sz="2800" dirty="0">
                <a:cs typeface="Times New Roman" pitchFamily="18" charset="0"/>
              </a:rPr>
              <a:t>hotel).</a:t>
            </a:r>
          </a:p>
          <a:p>
            <a:endParaRPr lang="en-US" dirty="0"/>
          </a:p>
        </p:txBody>
      </p:sp>
      <p:sp>
        <p:nvSpPr>
          <p:cNvPr id="5" name="Slide Number Placeholder 4"/>
          <p:cNvSpPr>
            <a:spLocks noGrp="1"/>
          </p:cNvSpPr>
          <p:nvPr>
            <p:ph type="sldNum" sz="quarter" idx="12"/>
          </p:nvPr>
        </p:nvSpPr>
        <p:spPr>
          <a:xfrm>
            <a:off x="7284493" y="6492875"/>
            <a:ext cx="1828800" cy="365125"/>
          </a:xfrm>
        </p:spPr>
        <p:txBody>
          <a:bodyPr/>
          <a:lstStyle/>
          <a:p>
            <a:pPr algn="r"/>
            <a:fld id="{843C2236-9B38-41F5-A80F-3F5AA3DFB9DC}" type="slidenum">
              <a:rPr lang="en-US" sz="1400" smtClean="0">
                <a:solidFill>
                  <a:schemeClr val="tx1"/>
                </a:solidFill>
              </a:rPr>
              <a:pPr algn="r"/>
              <a:t>25</a:t>
            </a:fld>
            <a:endParaRPr lang="en-US" sz="1400" dirty="0">
              <a:solidFill>
                <a:schemeClr val="tx1"/>
              </a:solidFill>
            </a:endParaRPr>
          </a:p>
        </p:txBody>
      </p:sp>
    </p:spTree>
    <p:extLst>
      <p:ext uri="{BB962C8B-B14F-4D97-AF65-F5344CB8AC3E}">
        <p14:creationId xmlns:p14="http://schemas.microsoft.com/office/powerpoint/2010/main" xmlns="" val="2092252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1143000"/>
          </a:xfrm>
        </p:spPr>
        <p:txBody>
          <a:bodyPr/>
          <a:lstStyle/>
          <a:p>
            <a:pPr marL="0" indent="0" algn="ctr">
              <a:buNone/>
            </a:pPr>
            <a:r>
              <a:rPr lang="en-US" dirty="0" smtClean="0"/>
              <a:t>Determinants of threat perception </a:t>
            </a:r>
            <a:endParaRPr lang="en-US" dirty="0"/>
          </a:p>
        </p:txBody>
      </p:sp>
      <p:sp>
        <p:nvSpPr>
          <p:cNvPr id="3" name="Content Placeholder 2"/>
          <p:cNvSpPr>
            <a:spLocks noGrp="1"/>
          </p:cNvSpPr>
          <p:nvPr>
            <p:ph sz="quarter" idx="13"/>
          </p:nvPr>
        </p:nvSpPr>
        <p:spPr>
          <a:xfrm>
            <a:off x="152400" y="1371600"/>
            <a:ext cx="8839200" cy="5486400"/>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45720" indent="0">
              <a:buNone/>
            </a:pPr>
            <a:endParaRPr lang="en-US" sz="3200" dirty="0" smtClean="0"/>
          </a:p>
          <a:p>
            <a:r>
              <a:rPr lang="en-US" sz="1800" dirty="0" smtClean="0"/>
              <a:t>Scale: </a:t>
            </a:r>
            <a:r>
              <a:rPr lang="en-US" dirty="0" smtClean="0"/>
              <a:t>(Disagree=0-2.49</a:t>
            </a:r>
            <a:r>
              <a:rPr lang="en-US" dirty="0"/>
              <a:t>, </a:t>
            </a:r>
            <a:r>
              <a:rPr lang="en-US" dirty="0" smtClean="0"/>
              <a:t>Neutral=2.5-3.49</a:t>
            </a:r>
            <a:r>
              <a:rPr lang="en-US" dirty="0"/>
              <a:t>, </a:t>
            </a:r>
            <a:r>
              <a:rPr lang="en-US" dirty="0" smtClean="0"/>
              <a:t>Agree=3.5-5.0</a:t>
            </a:r>
            <a:r>
              <a:rPr lang="en-US" dirty="0"/>
              <a:t>)</a:t>
            </a:r>
          </a:p>
        </p:txBody>
      </p:sp>
      <p:graphicFrame>
        <p:nvGraphicFramePr>
          <p:cNvPr id="5" name="Table 4"/>
          <p:cNvGraphicFramePr>
            <a:graphicFrameLocks noGrp="1"/>
          </p:cNvGraphicFramePr>
          <p:nvPr>
            <p:extLst>
              <p:ext uri="{D42A27DB-BD31-4B8C-83A1-F6EECF244321}">
                <p14:modId xmlns:p14="http://schemas.microsoft.com/office/powerpoint/2010/main" xmlns="" val="2320906623"/>
              </p:ext>
            </p:extLst>
          </p:nvPr>
        </p:nvGraphicFramePr>
        <p:xfrm>
          <a:off x="381000" y="1676400"/>
          <a:ext cx="8077201" cy="4756551"/>
        </p:xfrm>
        <a:graphic>
          <a:graphicData uri="http://schemas.openxmlformats.org/drawingml/2006/table">
            <a:tbl>
              <a:tblPr firstRow="1" firstCol="1" bandRow="1">
                <a:tableStyleId>{5C22544A-7EE6-4342-B048-85BDC9FD1C3A}</a:tableStyleId>
              </a:tblPr>
              <a:tblGrid>
                <a:gridCol w="4394204"/>
                <a:gridCol w="566385"/>
                <a:gridCol w="1558306"/>
                <a:gridCol w="708230"/>
                <a:gridCol w="850076"/>
              </a:tblGrid>
              <a:tr h="975917">
                <a:tc>
                  <a:txBody>
                    <a:bodyPr/>
                    <a:lstStyle/>
                    <a:p>
                      <a:pPr marL="0" marR="0">
                        <a:lnSpc>
                          <a:spcPct val="150000"/>
                        </a:lnSpc>
                        <a:spcBef>
                          <a:spcPts val="0"/>
                        </a:spcBef>
                        <a:spcAft>
                          <a:spcPts val="0"/>
                        </a:spcAft>
                      </a:pPr>
                      <a:r>
                        <a:rPr lang="en-US" sz="1600" dirty="0">
                          <a:effectLst/>
                        </a:rPr>
                        <a:t>Statement</a:t>
                      </a:r>
                      <a:endParaRPr lang="en-US" sz="1400"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F</a:t>
                      </a:r>
                      <a:endParaRPr lang="en-US" sz="14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Percentage in agreement</a:t>
                      </a:r>
                      <a:endParaRPr lang="en-US" sz="14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M</a:t>
                      </a:r>
                      <a:endParaRPr lang="en-US" sz="14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SD</a:t>
                      </a:r>
                      <a:endParaRPr lang="en-US" sz="1400">
                        <a:effectLst/>
                        <a:latin typeface="Calibri"/>
                        <a:ea typeface="Calibri"/>
                        <a:cs typeface="Times New Roman"/>
                      </a:endParaRPr>
                    </a:p>
                  </a:txBody>
                  <a:tcPr marL="68580" marR="68580" marT="0" marB="0"/>
                </a:tc>
              </a:tr>
              <a:tr h="638532">
                <a:tc>
                  <a:txBody>
                    <a:bodyPr/>
                    <a:lstStyle/>
                    <a:p>
                      <a:pPr marL="0" marR="0">
                        <a:lnSpc>
                          <a:spcPct val="150000"/>
                        </a:lnSpc>
                        <a:spcBef>
                          <a:spcPts val="0"/>
                        </a:spcBef>
                        <a:spcAft>
                          <a:spcPts val="0"/>
                        </a:spcAft>
                      </a:pPr>
                      <a:r>
                        <a:rPr lang="en-US" sz="1600" dirty="0">
                          <a:effectLst/>
                        </a:rPr>
                        <a:t>Hotels in Ghana feel the impact global infectious diseases</a:t>
                      </a:r>
                      <a:endParaRPr lang="en-US" sz="1400"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63</a:t>
                      </a:r>
                      <a:endParaRPr lang="en-US" sz="14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77.8</a:t>
                      </a:r>
                      <a:endParaRPr lang="en-US" sz="14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4.00</a:t>
                      </a:r>
                      <a:endParaRPr lang="en-US" sz="14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.876</a:t>
                      </a:r>
                      <a:endParaRPr lang="en-US" sz="1400">
                        <a:effectLst/>
                        <a:latin typeface="Calibri"/>
                        <a:ea typeface="Calibri"/>
                        <a:cs typeface="Times New Roman"/>
                      </a:endParaRPr>
                    </a:p>
                  </a:txBody>
                  <a:tcPr marL="68580" marR="68580" marT="0" marB="0"/>
                </a:tc>
              </a:tr>
              <a:tr h="638532">
                <a:tc>
                  <a:txBody>
                    <a:bodyPr/>
                    <a:lstStyle/>
                    <a:p>
                      <a:pPr marL="0" marR="0">
                        <a:lnSpc>
                          <a:spcPct val="150000"/>
                        </a:lnSpc>
                        <a:spcBef>
                          <a:spcPts val="0"/>
                        </a:spcBef>
                        <a:spcAft>
                          <a:spcPts val="0"/>
                        </a:spcAft>
                      </a:pPr>
                      <a:r>
                        <a:rPr lang="en-US" sz="1600" dirty="0">
                          <a:effectLst/>
                        </a:rPr>
                        <a:t>Infectious disease outbreaks are on the increase</a:t>
                      </a:r>
                      <a:endParaRPr lang="en-US" sz="1400"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63</a:t>
                      </a:r>
                      <a:endParaRPr lang="en-US" sz="14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74.6</a:t>
                      </a:r>
                      <a:endParaRPr lang="en-US" sz="14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3.67</a:t>
                      </a:r>
                      <a:endParaRPr lang="en-US" sz="14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.967</a:t>
                      </a:r>
                      <a:endParaRPr lang="en-US" sz="1400">
                        <a:effectLst/>
                        <a:latin typeface="Calibri"/>
                        <a:ea typeface="Calibri"/>
                        <a:cs typeface="Times New Roman"/>
                      </a:endParaRPr>
                    </a:p>
                  </a:txBody>
                  <a:tcPr marL="68580" marR="68580" marT="0" marB="0"/>
                </a:tc>
              </a:tr>
              <a:tr h="330551">
                <a:tc>
                  <a:txBody>
                    <a:bodyPr/>
                    <a:lstStyle/>
                    <a:p>
                      <a:pPr marL="0" marR="0">
                        <a:lnSpc>
                          <a:spcPct val="150000"/>
                        </a:lnSpc>
                        <a:spcBef>
                          <a:spcPts val="0"/>
                        </a:spcBef>
                        <a:spcAft>
                          <a:spcPts val="0"/>
                        </a:spcAft>
                      </a:pPr>
                      <a:r>
                        <a:rPr lang="en-US" sz="1600" dirty="0">
                          <a:effectLst/>
                        </a:rPr>
                        <a:t>Disruptive to hotel  operations</a:t>
                      </a:r>
                      <a:endParaRPr lang="en-US" sz="1400"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63</a:t>
                      </a:r>
                      <a:endParaRPr lang="en-US" sz="14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69.8</a:t>
                      </a:r>
                      <a:endParaRPr lang="en-US" sz="14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3.67</a:t>
                      </a:r>
                      <a:endParaRPr lang="en-US" sz="14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.861</a:t>
                      </a:r>
                      <a:endParaRPr lang="en-US" sz="1400">
                        <a:effectLst/>
                        <a:latin typeface="Calibri"/>
                        <a:ea typeface="Calibri"/>
                        <a:cs typeface="Times New Roman"/>
                      </a:endParaRPr>
                    </a:p>
                  </a:txBody>
                  <a:tcPr marL="68580" marR="68580" marT="0" marB="0"/>
                </a:tc>
              </a:tr>
              <a:tr h="975917">
                <a:tc>
                  <a:txBody>
                    <a:bodyPr/>
                    <a:lstStyle/>
                    <a:p>
                      <a:pPr marL="0" marR="0">
                        <a:lnSpc>
                          <a:spcPct val="150000"/>
                        </a:lnSpc>
                        <a:spcBef>
                          <a:spcPts val="0"/>
                        </a:spcBef>
                        <a:spcAft>
                          <a:spcPts val="0"/>
                        </a:spcAft>
                      </a:pPr>
                      <a:r>
                        <a:rPr lang="en-US" sz="1600" dirty="0">
                          <a:effectLst/>
                        </a:rPr>
                        <a:t>Increase prevalence of global infectious disease outbreaks is a concern</a:t>
                      </a:r>
                      <a:endParaRPr lang="en-US" sz="1400"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dirty="0">
                          <a:effectLst/>
                        </a:rPr>
                        <a:t>63</a:t>
                      </a:r>
                      <a:endParaRPr lang="en-US" sz="1400"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dirty="0">
                          <a:effectLst/>
                        </a:rPr>
                        <a:t>82.6</a:t>
                      </a:r>
                      <a:endParaRPr lang="en-US" sz="1400"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4.11</a:t>
                      </a:r>
                      <a:endParaRPr lang="en-US" sz="14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1.284</a:t>
                      </a:r>
                      <a:endParaRPr lang="en-US" sz="1400">
                        <a:effectLst/>
                        <a:latin typeface="Calibri"/>
                        <a:ea typeface="Calibri"/>
                        <a:cs typeface="Times New Roman"/>
                      </a:endParaRPr>
                    </a:p>
                  </a:txBody>
                  <a:tcPr marL="68580" marR="68580" marT="0" marB="0"/>
                </a:tc>
              </a:tr>
              <a:tr h="975917">
                <a:tc>
                  <a:txBody>
                    <a:bodyPr/>
                    <a:lstStyle/>
                    <a:p>
                      <a:pPr marL="0" marR="0">
                        <a:lnSpc>
                          <a:spcPct val="150000"/>
                        </a:lnSpc>
                        <a:spcBef>
                          <a:spcPts val="0"/>
                        </a:spcBef>
                        <a:spcAft>
                          <a:spcPts val="0"/>
                        </a:spcAft>
                      </a:pPr>
                      <a:r>
                        <a:rPr lang="en-US" sz="1600" dirty="0">
                          <a:effectLst/>
                        </a:rPr>
                        <a:t>Globalization has made infectious diseases borderless and highly uncertain</a:t>
                      </a:r>
                      <a:endParaRPr lang="en-US" sz="1400"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63</a:t>
                      </a:r>
                      <a:endParaRPr lang="en-US" sz="14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dirty="0">
                          <a:effectLst/>
                        </a:rPr>
                        <a:t>84.1</a:t>
                      </a:r>
                      <a:endParaRPr lang="en-US" sz="1400"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dirty="0">
                          <a:effectLst/>
                        </a:rPr>
                        <a:t>4.10</a:t>
                      </a:r>
                      <a:endParaRPr lang="en-US" sz="1400"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dirty="0">
                          <a:effectLst/>
                        </a:rPr>
                        <a:t>.962</a:t>
                      </a:r>
                      <a:endParaRPr lang="en-US" sz="1400" dirty="0">
                        <a:effectLst/>
                        <a:latin typeface="Calibri"/>
                        <a:ea typeface="Calibri"/>
                        <a:cs typeface="Times New Roman"/>
                      </a:endParaRPr>
                    </a:p>
                  </a:txBody>
                  <a:tcPr marL="68580" marR="68580" marT="0" marB="0"/>
                </a:tc>
              </a:tr>
            </a:tbl>
          </a:graphicData>
        </a:graphic>
      </p:graphicFrame>
      <p:sp>
        <p:nvSpPr>
          <p:cNvPr id="6" name="Slide Number Placeholder 5"/>
          <p:cNvSpPr>
            <a:spLocks noGrp="1"/>
          </p:cNvSpPr>
          <p:nvPr>
            <p:ph type="sldNum" sz="quarter" idx="12"/>
          </p:nvPr>
        </p:nvSpPr>
        <p:spPr>
          <a:xfrm>
            <a:off x="7315200" y="6477000"/>
            <a:ext cx="1828800" cy="381000"/>
          </a:xfrm>
        </p:spPr>
        <p:txBody>
          <a:bodyPr/>
          <a:lstStyle/>
          <a:p>
            <a:pPr algn="r"/>
            <a:fld id="{843C2236-9B38-41F5-A80F-3F5AA3DFB9DC}" type="slidenum">
              <a:rPr lang="en-US" sz="1400" smtClean="0">
                <a:solidFill>
                  <a:schemeClr val="tx1"/>
                </a:solidFill>
              </a:rPr>
              <a:pPr algn="r"/>
              <a:t>26</a:t>
            </a:fld>
            <a:endParaRPr lang="en-US" sz="1400" dirty="0">
              <a:solidFill>
                <a:schemeClr val="tx1"/>
              </a:solidFill>
            </a:endParaRPr>
          </a:p>
        </p:txBody>
      </p:sp>
    </p:spTree>
    <p:extLst>
      <p:ext uri="{BB962C8B-B14F-4D97-AF65-F5344CB8AC3E}">
        <p14:creationId xmlns:p14="http://schemas.microsoft.com/office/powerpoint/2010/main" xmlns="" val="4146586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412"/>
            <a:ext cx="7924800" cy="1143000"/>
          </a:xfrm>
        </p:spPr>
        <p:txBody>
          <a:bodyPr/>
          <a:lstStyle/>
          <a:p>
            <a:pPr marL="0" indent="0" algn="ctr">
              <a:buNone/>
            </a:pPr>
            <a:r>
              <a:rPr lang="en-US" dirty="0">
                <a:latin typeface="Times New Roman" pitchFamily="18" charset="0"/>
                <a:cs typeface="Times New Roman" pitchFamily="18" charset="0"/>
              </a:rPr>
              <a:t>Hotel characteristics against threat perception</a:t>
            </a:r>
            <a:endParaRPr lang="en-US" dirty="0"/>
          </a:p>
        </p:txBody>
      </p:sp>
      <p:sp>
        <p:nvSpPr>
          <p:cNvPr id="3" name="Content Placeholder 2"/>
          <p:cNvSpPr>
            <a:spLocks noGrp="1"/>
          </p:cNvSpPr>
          <p:nvPr>
            <p:ph sz="quarter" idx="13"/>
          </p:nvPr>
        </p:nvSpPr>
        <p:spPr>
          <a:xfrm>
            <a:off x="152400" y="1752600"/>
            <a:ext cx="8839200" cy="5105400"/>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45720" indent="0">
              <a:buNone/>
            </a:pPr>
            <a:endParaRPr lang="en-US"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5307"/>
          <a:stretch/>
        </p:blipFill>
        <p:spPr bwMode="auto">
          <a:xfrm>
            <a:off x="304800" y="1752600"/>
            <a:ext cx="8153400" cy="487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a:xfrm>
            <a:off x="7315200" y="6504248"/>
            <a:ext cx="1828800" cy="365125"/>
          </a:xfrm>
        </p:spPr>
        <p:txBody>
          <a:bodyPr/>
          <a:lstStyle/>
          <a:p>
            <a:pPr algn="r"/>
            <a:fld id="{843C2236-9B38-41F5-A80F-3F5AA3DFB9DC}" type="slidenum">
              <a:rPr lang="en-US" sz="1400" smtClean="0">
                <a:solidFill>
                  <a:schemeClr val="tx1"/>
                </a:solidFill>
              </a:rPr>
              <a:pPr algn="r"/>
              <a:t>27</a:t>
            </a:fld>
            <a:endParaRPr lang="en-US" dirty="0">
              <a:solidFill>
                <a:schemeClr val="tx1"/>
              </a:solidFill>
            </a:endParaRPr>
          </a:p>
        </p:txBody>
      </p:sp>
    </p:spTree>
    <p:extLst>
      <p:ext uri="{BB962C8B-B14F-4D97-AF65-F5344CB8AC3E}">
        <p14:creationId xmlns:p14="http://schemas.microsoft.com/office/powerpoint/2010/main" xmlns="" val="1906130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512511" cy="1143000"/>
          </a:xfrm>
        </p:spPr>
        <p:txBody>
          <a:bodyPr/>
          <a:lstStyle/>
          <a:p>
            <a:pPr marL="0" indent="0" algn="ctr">
              <a:buNone/>
            </a:pPr>
            <a:r>
              <a:rPr lang="en-US" dirty="0" smtClean="0"/>
              <a:t>Aim 3</a:t>
            </a:r>
            <a:endParaRPr lang="en-US" dirty="0"/>
          </a:p>
        </p:txBody>
      </p:sp>
      <p:sp>
        <p:nvSpPr>
          <p:cNvPr id="3" name="Content Placeholder 2"/>
          <p:cNvSpPr>
            <a:spLocks noGrp="1"/>
          </p:cNvSpPr>
          <p:nvPr>
            <p:ph sz="quarter" idx="13"/>
          </p:nvPr>
        </p:nvSpPr>
        <p:spPr>
          <a:xfrm>
            <a:off x="152400" y="914400"/>
            <a:ext cx="8839200" cy="5791200"/>
          </a:xfrm>
        </p:spPr>
        <p:txBody>
          <a:bodyPr>
            <a:normAutofit/>
          </a:bodyPr>
          <a:lstStyle/>
          <a:p>
            <a:pPr marL="45720" indent="0" algn="ctr">
              <a:buNone/>
            </a:pPr>
            <a:r>
              <a:rPr lang="en-US" sz="3200" b="1" dirty="0" smtClean="0"/>
              <a:t>Hoteliers’ Response Strategies</a:t>
            </a:r>
          </a:p>
          <a:p>
            <a:pPr marL="45720" indent="0">
              <a:buNone/>
            </a:pPr>
            <a:endParaRPr lang="en-US" sz="1100" b="1" dirty="0"/>
          </a:p>
          <a:p>
            <a:pPr marL="45720" indent="0">
              <a:buNone/>
            </a:pPr>
            <a:r>
              <a:rPr lang="en-US" sz="2800" dirty="0">
                <a:cs typeface="Segoe UI Semilight" pitchFamily="34" charset="0"/>
              </a:rPr>
              <a:t>Plan for managing external health </a:t>
            </a:r>
            <a:r>
              <a:rPr lang="en-US" sz="2800" dirty="0" smtClean="0">
                <a:cs typeface="Segoe UI Semilight" pitchFamily="34" charset="0"/>
              </a:rPr>
              <a:t>threats</a:t>
            </a:r>
          </a:p>
          <a:p>
            <a:pPr marL="45720" indent="0">
              <a:buNone/>
            </a:pPr>
            <a:endParaRPr lang="en-US" sz="3200" b="1" dirty="0">
              <a:latin typeface="Times New Roman" pitchFamily="18" charset="0"/>
              <a:cs typeface="Times New Roman" pitchFamily="18" charset="0"/>
            </a:endParaRPr>
          </a:p>
          <a:p>
            <a:pPr marL="45720" indent="0">
              <a:buNone/>
            </a:pPr>
            <a:r>
              <a:rPr lang="en-US" sz="3200" b="1" dirty="0" smtClean="0"/>
              <a:t> </a:t>
            </a:r>
            <a:endParaRPr lang="en-US" sz="3200" b="1"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2438400"/>
            <a:ext cx="7391400" cy="42091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a:xfrm>
            <a:off x="7298140" y="6464942"/>
            <a:ext cx="1828800" cy="365125"/>
          </a:xfrm>
        </p:spPr>
        <p:txBody>
          <a:bodyPr/>
          <a:lstStyle/>
          <a:p>
            <a:pPr algn="r"/>
            <a:fld id="{843C2236-9B38-41F5-A80F-3F5AA3DFB9DC}" type="slidenum">
              <a:rPr lang="en-US" sz="1400" smtClean="0">
                <a:solidFill>
                  <a:schemeClr val="tx1"/>
                </a:solidFill>
              </a:rPr>
              <a:pPr algn="r"/>
              <a:t>28</a:t>
            </a:fld>
            <a:endParaRPr lang="en-US" dirty="0">
              <a:solidFill>
                <a:schemeClr val="tx1"/>
              </a:solidFill>
            </a:endParaRPr>
          </a:p>
        </p:txBody>
      </p:sp>
    </p:spTree>
    <p:extLst>
      <p:ext uri="{BB962C8B-B14F-4D97-AF65-F5344CB8AC3E}">
        <p14:creationId xmlns:p14="http://schemas.microsoft.com/office/powerpoint/2010/main" xmlns="" val="4229425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512511" cy="1143000"/>
          </a:xfrm>
        </p:spPr>
        <p:txBody>
          <a:bodyPr/>
          <a:lstStyle/>
          <a:p>
            <a:pPr marL="0" indent="0" algn="ctr">
              <a:buNone/>
            </a:pPr>
            <a:r>
              <a:rPr lang="en-US" dirty="0" smtClean="0"/>
              <a:t>Views Shared </a:t>
            </a:r>
            <a:endParaRPr lang="en-US" dirty="0"/>
          </a:p>
        </p:txBody>
      </p:sp>
      <p:sp>
        <p:nvSpPr>
          <p:cNvPr id="3" name="Content Placeholder 2"/>
          <p:cNvSpPr>
            <a:spLocks noGrp="1"/>
          </p:cNvSpPr>
          <p:nvPr>
            <p:ph sz="quarter" idx="13"/>
          </p:nvPr>
        </p:nvSpPr>
        <p:spPr>
          <a:xfrm>
            <a:off x="152400" y="1143000"/>
            <a:ext cx="8839200" cy="5562600"/>
          </a:xfrm>
        </p:spPr>
        <p:txBody>
          <a:bodyPr/>
          <a:lstStyle/>
          <a:p>
            <a:pPr marL="45720" indent="0">
              <a:buNone/>
            </a:pPr>
            <a:r>
              <a:rPr lang="en-US" sz="2400" dirty="0">
                <a:solidFill>
                  <a:schemeClr val="tx1"/>
                </a:solidFill>
              </a:rPr>
              <a:t>“</a:t>
            </a:r>
            <a:r>
              <a:rPr lang="en-US" sz="2400" i="1" dirty="0">
                <a:solidFill>
                  <a:schemeClr val="tx1"/>
                </a:solidFill>
              </a:rPr>
              <a:t>Ghana has not been faced with any serious infectious disease outbreak yet so did not see the need for such plan” </a:t>
            </a:r>
            <a:r>
              <a:rPr lang="en-US" sz="2400" dirty="0">
                <a:solidFill>
                  <a:schemeClr val="tx1"/>
                </a:solidFill>
              </a:rPr>
              <a:t>(view shared by </a:t>
            </a:r>
            <a:r>
              <a:rPr lang="en-US" sz="2400">
                <a:solidFill>
                  <a:schemeClr val="tx1"/>
                </a:solidFill>
              </a:rPr>
              <a:t>a </a:t>
            </a:r>
            <a:r>
              <a:rPr lang="en-US" sz="2400" smtClean="0">
                <a:solidFill>
                  <a:schemeClr val="tx1"/>
                </a:solidFill>
              </a:rPr>
              <a:t>2-Star </a:t>
            </a:r>
            <a:r>
              <a:rPr lang="en-US" sz="2400" dirty="0">
                <a:solidFill>
                  <a:schemeClr val="tx1"/>
                </a:solidFill>
              </a:rPr>
              <a:t>hotel Manageress</a:t>
            </a:r>
            <a:r>
              <a:rPr lang="en-US" sz="2400" dirty="0" smtClean="0">
                <a:solidFill>
                  <a:schemeClr val="tx1"/>
                </a:solidFill>
              </a:rPr>
              <a:t>)</a:t>
            </a:r>
          </a:p>
          <a:p>
            <a:pPr marL="45720" indent="0">
              <a:buNone/>
            </a:pPr>
            <a:endParaRPr lang="en-US" sz="2400" dirty="0">
              <a:solidFill>
                <a:schemeClr val="tx1"/>
              </a:solidFill>
            </a:endParaRPr>
          </a:p>
          <a:p>
            <a:pPr marL="45720" indent="0">
              <a:buNone/>
            </a:pPr>
            <a:r>
              <a:rPr lang="en-US" sz="2400" dirty="0" smtClean="0">
                <a:solidFill>
                  <a:schemeClr val="tx1"/>
                </a:solidFill>
              </a:rPr>
              <a:t> </a:t>
            </a:r>
            <a:r>
              <a:rPr lang="en-US" sz="2400" dirty="0">
                <a:solidFill>
                  <a:schemeClr val="tx1"/>
                </a:solidFill>
              </a:rPr>
              <a:t>“</a:t>
            </a:r>
            <a:r>
              <a:rPr lang="en-US" sz="2400" i="1" dirty="0">
                <a:solidFill>
                  <a:schemeClr val="tx1"/>
                </a:solidFill>
              </a:rPr>
              <a:t>we do not have the requisite skills and human resources for putting in place such plans” </a:t>
            </a:r>
            <a:r>
              <a:rPr lang="en-US" sz="2400" dirty="0">
                <a:solidFill>
                  <a:schemeClr val="tx1"/>
                </a:solidFill>
              </a:rPr>
              <a:t>(said a </a:t>
            </a:r>
            <a:r>
              <a:rPr lang="en-US" sz="2400" dirty="0" smtClean="0">
                <a:solidFill>
                  <a:schemeClr val="tx1"/>
                </a:solidFill>
              </a:rPr>
              <a:t>2-star </a:t>
            </a:r>
            <a:r>
              <a:rPr lang="en-US" sz="2400" dirty="0">
                <a:solidFill>
                  <a:schemeClr val="tx1"/>
                </a:solidFill>
              </a:rPr>
              <a:t>Hotel Manager</a:t>
            </a:r>
            <a:r>
              <a:rPr lang="en-US" sz="2400" dirty="0" smtClean="0">
                <a:solidFill>
                  <a:schemeClr val="tx1"/>
                </a:solidFill>
              </a:rPr>
              <a:t>)</a:t>
            </a:r>
          </a:p>
          <a:p>
            <a:pPr marL="45720" indent="0">
              <a:buNone/>
            </a:pPr>
            <a:endParaRPr lang="en-US" sz="2400" dirty="0">
              <a:solidFill>
                <a:schemeClr val="tx1"/>
              </a:solidFill>
            </a:endParaRPr>
          </a:p>
          <a:p>
            <a:pPr marL="45720" indent="0">
              <a:buNone/>
            </a:pPr>
            <a:r>
              <a:rPr lang="en-US" sz="2400" dirty="0" smtClean="0">
                <a:solidFill>
                  <a:schemeClr val="tx1"/>
                </a:solidFill>
              </a:rPr>
              <a:t>“we have a plan because our parent company (franchisor) always make sure we operate in accordance to set standards so immediately there was an Ebola outbreak, they sent us guidelines and things that must be done” (HR Manager of a 4-star hotel)</a:t>
            </a:r>
            <a:endParaRPr lang="en-US" sz="2400" dirty="0">
              <a:solidFill>
                <a:schemeClr val="tx1"/>
              </a:solidFill>
            </a:endParaRPr>
          </a:p>
          <a:p>
            <a:pPr marL="45720" indent="0">
              <a:buNone/>
            </a:pPr>
            <a:endParaRPr lang="en-US" dirty="0"/>
          </a:p>
        </p:txBody>
      </p:sp>
      <p:sp>
        <p:nvSpPr>
          <p:cNvPr id="5" name="Slide Number Placeholder 4"/>
          <p:cNvSpPr>
            <a:spLocks noGrp="1"/>
          </p:cNvSpPr>
          <p:nvPr>
            <p:ph type="sldNum" sz="quarter" idx="12"/>
          </p:nvPr>
        </p:nvSpPr>
        <p:spPr/>
        <p:txBody>
          <a:bodyPr/>
          <a:lstStyle/>
          <a:p>
            <a:fld id="{843C2236-9B38-41F5-A80F-3F5AA3DFB9DC}" type="slidenum">
              <a:rPr lang="en-US" sz="1400" smtClean="0">
                <a:solidFill>
                  <a:schemeClr val="tx1"/>
                </a:solidFill>
              </a:rPr>
              <a:pPr/>
              <a:t>29</a:t>
            </a:fld>
            <a:endParaRPr lang="en-US" dirty="0">
              <a:solidFill>
                <a:schemeClr val="tx1"/>
              </a:solidFill>
            </a:endParaRPr>
          </a:p>
        </p:txBody>
      </p:sp>
    </p:spTree>
    <p:extLst>
      <p:ext uri="{BB962C8B-B14F-4D97-AF65-F5344CB8AC3E}">
        <p14:creationId xmlns:p14="http://schemas.microsoft.com/office/powerpoint/2010/main" xmlns="" val="175555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512511" cy="914400"/>
          </a:xfrm>
        </p:spPr>
        <p:txBody>
          <a:bodyPr/>
          <a:lstStyle/>
          <a:p>
            <a:pPr marL="0" indent="0" algn="ctr">
              <a:buNone/>
            </a:pPr>
            <a:r>
              <a:rPr lang="en-US" sz="4000" dirty="0" smtClean="0"/>
              <a:t>Definition of terms </a:t>
            </a:r>
            <a:endParaRPr lang="en-US" sz="4000" dirty="0"/>
          </a:p>
        </p:txBody>
      </p:sp>
      <p:sp>
        <p:nvSpPr>
          <p:cNvPr id="3" name="Content Placeholder 2"/>
          <p:cNvSpPr>
            <a:spLocks noGrp="1"/>
          </p:cNvSpPr>
          <p:nvPr>
            <p:ph sz="quarter" idx="13"/>
          </p:nvPr>
        </p:nvSpPr>
        <p:spPr>
          <a:xfrm>
            <a:off x="152400" y="990600"/>
            <a:ext cx="8915400" cy="5715000"/>
          </a:xfrm>
        </p:spPr>
        <p:txBody>
          <a:bodyPr>
            <a:normAutofit fontScale="92500" lnSpcReduction="20000"/>
          </a:bodyPr>
          <a:lstStyle/>
          <a:p>
            <a:pPr marL="45720" indent="0">
              <a:buNone/>
            </a:pPr>
            <a:r>
              <a:rPr lang="en-US" b="1" u="sng" dirty="0" smtClean="0"/>
              <a:t>Hotelier</a:t>
            </a:r>
            <a:r>
              <a:rPr lang="en-US" dirty="0" smtClean="0"/>
              <a:t>: </a:t>
            </a:r>
            <a:r>
              <a:rPr lang="en-GB" sz="2000" dirty="0"/>
              <a:t>A</a:t>
            </a:r>
            <a:r>
              <a:rPr lang="en-GB" sz="2000" dirty="0" smtClean="0"/>
              <a:t>s </a:t>
            </a:r>
            <a:r>
              <a:rPr lang="en-GB" sz="2000" dirty="0"/>
              <a:t>used in this study refers to hotel managers who are pursuing a career in hotel management and are in the position to take strategic management decisions. </a:t>
            </a:r>
            <a:endParaRPr lang="en-US" dirty="0" smtClean="0"/>
          </a:p>
          <a:p>
            <a:pPr marL="45720" indent="0">
              <a:buNone/>
            </a:pPr>
            <a:endParaRPr lang="en-US" sz="700" dirty="0"/>
          </a:p>
          <a:p>
            <a:pPr marL="45720" indent="0">
              <a:buNone/>
            </a:pPr>
            <a:r>
              <a:rPr lang="en-US" b="1" u="sng" dirty="0" smtClean="0"/>
              <a:t>Infectious Disease</a:t>
            </a:r>
            <a:r>
              <a:rPr lang="en-US" dirty="0" smtClean="0"/>
              <a:t>: </a:t>
            </a:r>
            <a:r>
              <a:rPr lang="en-US" sz="1900" dirty="0"/>
              <a:t>An illness caused by a specific infectious agent that is spread from an infected person, animal, or inanimate reservoir to a susceptible host, directly or indirectly through an intermediate plant or animal host, vector, or the inanimate environment.</a:t>
            </a:r>
            <a:endParaRPr lang="en-US" sz="1900" dirty="0" smtClean="0"/>
          </a:p>
          <a:p>
            <a:pPr marL="45720" indent="0">
              <a:buNone/>
            </a:pPr>
            <a:endParaRPr lang="en-US" sz="500" dirty="0"/>
          </a:p>
          <a:p>
            <a:pPr marL="45720" indent="0">
              <a:buNone/>
            </a:pPr>
            <a:r>
              <a:rPr lang="en-US" b="1" u="sng" dirty="0" smtClean="0"/>
              <a:t>Threats/Risk</a:t>
            </a:r>
            <a:r>
              <a:rPr lang="en-US" dirty="0" smtClean="0"/>
              <a:t>: </a:t>
            </a:r>
            <a:r>
              <a:rPr lang="en-GB" sz="1900" dirty="0" smtClean="0"/>
              <a:t>Which is </a:t>
            </a:r>
            <a:r>
              <a:rPr lang="en-GB" sz="1900" dirty="0"/>
              <a:t>used interchangeably in this paper to mean </a:t>
            </a:r>
            <a:r>
              <a:rPr lang="en-US" sz="1900" dirty="0"/>
              <a:t>the likelihood of something happening and the consequences if it happens (Beer and </a:t>
            </a:r>
            <a:r>
              <a:rPr lang="en-US" sz="1900" dirty="0" err="1"/>
              <a:t>Ziolkowski</a:t>
            </a:r>
            <a:r>
              <a:rPr lang="en-US" sz="1900" dirty="0"/>
              <a:t>, 1995).</a:t>
            </a:r>
            <a:endParaRPr lang="en-US" sz="1900" dirty="0" smtClean="0"/>
          </a:p>
          <a:p>
            <a:pPr marL="45720" indent="0">
              <a:buNone/>
            </a:pPr>
            <a:endParaRPr lang="en-US" sz="900" dirty="0" smtClean="0"/>
          </a:p>
          <a:p>
            <a:pPr marL="45720" indent="0">
              <a:buNone/>
            </a:pPr>
            <a:r>
              <a:rPr lang="en-US" b="1" u="sng" dirty="0" smtClean="0"/>
              <a:t>Upscale hotels</a:t>
            </a:r>
            <a:r>
              <a:rPr lang="en-US" dirty="0" smtClean="0"/>
              <a:t>: </a:t>
            </a:r>
            <a:r>
              <a:rPr lang="en-US" sz="1900" dirty="0" smtClean="0"/>
              <a:t>this includes 3 to 5-star accommodation establishments that provide high quality products and services.</a:t>
            </a:r>
          </a:p>
          <a:p>
            <a:pPr marL="45720" indent="0">
              <a:buNone/>
            </a:pPr>
            <a:endParaRPr lang="en-US" sz="900" dirty="0"/>
          </a:p>
          <a:p>
            <a:pPr marL="45720" indent="0">
              <a:buNone/>
            </a:pPr>
            <a:r>
              <a:rPr lang="en-US" b="1" u="sng" dirty="0" smtClean="0"/>
              <a:t>Small scale hotels</a:t>
            </a:r>
            <a:r>
              <a:rPr lang="en-US" sz="1900" dirty="0" smtClean="0"/>
              <a:t>: Made up of 1 and 2-star accommodation establishments that offer affordable prices with good services and facilities to match.</a:t>
            </a:r>
          </a:p>
          <a:p>
            <a:pPr marL="45720" indent="0">
              <a:buNone/>
            </a:pPr>
            <a:endParaRPr lang="en-US" sz="800" dirty="0"/>
          </a:p>
          <a:p>
            <a:pPr marL="45720" indent="0">
              <a:buNone/>
            </a:pPr>
            <a:r>
              <a:rPr lang="en-US" b="1" u="sng" dirty="0" smtClean="0"/>
              <a:t>Health Threat</a:t>
            </a:r>
            <a:r>
              <a:rPr lang="en-US" dirty="0" smtClean="0"/>
              <a:t>: </a:t>
            </a:r>
            <a:r>
              <a:rPr lang="en-GB" sz="1900" dirty="0"/>
              <a:t>I</a:t>
            </a:r>
            <a:r>
              <a:rPr lang="en-GB" sz="1900" dirty="0" smtClean="0"/>
              <a:t>s </a:t>
            </a:r>
            <a:r>
              <a:rPr lang="en-GB" sz="1900" dirty="0"/>
              <a:t>defined as infectious diseases that spread quickly and widely and usually throughout more than one country that has the potential to affect long-term confidence in an organization or a product, or which may interfere with its ability to continue operating normally.</a:t>
            </a:r>
            <a:endParaRPr lang="en-US" sz="1900" dirty="0"/>
          </a:p>
        </p:txBody>
      </p:sp>
      <p:sp>
        <p:nvSpPr>
          <p:cNvPr id="5" name="Slide Number Placeholder 4"/>
          <p:cNvSpPr>
            <a:spLocks noGrp="1"/>
          </p:cNvSpPr>
          <p:nvPr>
            <p:ph type="sldNum" sz="quarter" idx="12"/>
          </p:nvPr>
        </p:nvSpPr>
        <p:spPr>
          <a:xfrm>
            <a:off x="7315200" y="6492875"/>
            <a:ext cx="1828800" cy="365125"/>
          </a:xfrm>
        </p:spPr>
        <p:txBody>
          <a:bodyPr/>
          <a:lstStyle/>
          <a:p>
            <a:pPr algn="r"/>
            <a:fld id="{843C2236-9B38-41F5-A80F-3F5AA3DFB9DC}" type="slidenum">
              <a:rPr lang="en-US" sz="1400" smtClean="0">
                <a:solidFill>
                  <a:schemeClr val="tx1"/>
                </a:solidFill>
              </a:rPr>
              <a:pPr algn="r"/>
              <a:t>3</a:t>
            </a:fld>
            <a:endParaRPr lang="en-US" sz="1400" dirty="0">
              <a:solidFill>
                <a:schemeClr val="tx1"/>
              </a:solidFill>
            </a:endParaRPr>
          </a:p>
        </p:txBody>
      </p:sp>
    </p:spTree>
    <p:extLst>
      <p:ext uri="{BB962C8B-B14F-4D97-AF65-F5344CB8AC3E}">
        <p14:creationId xmlns:p14="http://schemas.microsoft.com/office/powerpoint/2010/main" xmlns="" val="14271090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412"/>
            <a:ext cx="6512511" cy="1143000"/>
          </a:xfrm>
        </p:spPr>
        <p:txBody>
          <a:bodyPr/>
          <a:lstStyle/>
          <a:p>
            <a:pPr marL="0" indent="0" algn="ctr">
              <a:buNone/>
            </a:pPr>
            <a:r>
              <a:rPr lang="en-US" dirty="0" smtClean="0"/>
              <a:t>Preventive strategies </a:t>
            </a:r>
            <a:endParaRPr lang="en-US" dirty="0"/>
          </a:p>
        </p:txBody>
      </p:sp>
      <p:sp>
        <p:nvSpPr>
          <p:cNvPr id="3" name="Content Placeholder 2"/>
          <p:cNvSpPr>
            <a:spLocks noGrp="1"/>
          </p:cNvSpPr>
          <p:nvPr>
            <p:ph sz="quarter" idx="13"/>
          </p:nvPr>
        </p:nvSpPr>
        <p:spPr>
          <a:xfrm>
            <a:off x="152400" y="1143000"/>
            <a:ext cx="8839200" cy="5486400"/>
          </a:xfrm>
        </p:spPr>
        <p:txBody>
          <a:bodyPr/>
          <a:lstStyle/>
          <a:p>
            <a:pPr marL="45720" indent="0">
              <a:buNone/>
            </a:pPr>
            <a:endParaRPr lang="en-US" dirty="0" smtClean="0"/>
          </a:p>
          <a:p>
            <a:pPr marL="45720" indent="0">
              <a:buNone/>
            </a:pPr>
            <a:endParaRPr lang="en-US" dirty="0"/>
          </a:p>
          <a:p>
            <a:pPr marL="45720" indent="0">
              <a:buNone/>
            </a:pPr>
            <a:endParaRPr lang="en-US" dirty="0" smtClean="0"/>
          </a:p>
          <a:p>
            <a:pPr marL="45720" indent="0">
              <a:buNone/>
            </a:pPr>
            <a:endParaRPr lang="en-US" dirty="0"/>
          </a:p>
          <a:p>
            <a:pPr marL="45720" indent="0">
              <a:buNone/>
            </a:pPr>
            <a:endParaRPr lang="en-US" dirty="0" smtClean="0"/>
          </a:p>
          <a:p>
            <a:pPr marL="45720" indent="0">
              <a:buNone/>
            </a:pPr>
            <a:endParaRPr lang="en-US" dirty="0"/>
          </a:p>
          <a:p>
            <a:pPr marL="45720" indent="0">
              <a:buNone/>
            </a:pPr>
            <a:endParaRPr lang="en-US" dirty="0" smtClean="0"/>
          </a:p>
          <a:p>
            <a:pPr marL="45720" indent="0">
              <a:buNone/>
            </a:pPr>
            <a:endParaRPr lang="en-US" dirty="0"/>
          </a:p>
          <a:p>
            <a:pPr marL="45720" indent="0">
              <a:buNone/>
            </a:pPr>
            <a:endParaRPr lang="en-US" dirty="0" smtClean="0"/>
          </a:p>
          <a:p>
            <a:pPr marL="45720" indent="0">
              <a:buNone/>
            </a:pPr>
            <a:endParaRPr lang="en-US" dirty="0"/>
          </a:p>
          <a:p>
            <a:pPr marL="45720" indent="0">
              <a:buNone/>
            </a:pPr>
            <a:endParaRPr lang="en-US" dirty="0" smtClean="0"/>
          </a:p>
          <a:p>
            <a:pPr marL="45720" indent="0">
              <a:buNone/>
            </a:pPr>
            <a:endParaRPr lang="en-US" dirty="0"/>
          </a:p>
          <a:p>
            <a:pPr marL="45720" indent="0">
              <a:buNone/>
            </a:pP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447800"/>
            <a:ext cx="8382000" cy="541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a:xfrm>
            <a:off x="7315200" y="6492875"/>
            <a:ext cx="1828800" cy="365125"/>
          </a:xfrm>
        </p:spPr>
        <p:txBody>
          <a:bodyPr/>
          <a:lstStyle/>
          <a:p>
            <a:pPr algn="r"/>
            <a:fld id="{843C2236-9B38-41F5-A80F-3F5AA3DFB9DC}" type="slidenum">
              <a:rPr lang="en-US" sz="1400" smtClean="0">
                <a:solidFill>
                  <a:schemeClr val="tx1"/>
                </a:solidFill>
              </a:rPr>
              <a:pPr algn="r"/>
              <a:t>30</a:t>
            </a:fld>
            <a:endParaRPr lang="en-US" dirty="0">
              <a:solidFill>
                <a:schemeClr val="tx1"/>
              </a:solidFill>
            </a:endParaRPr>
          </a:p>
        </p:txBody>
      </p:sp>
    </p:spTree>
    <p:extLst>
      <p:ext uri="{BB962C8B-B14F-4D97-AF65-F5344CB8AC3E}">
        <p14:creationId xmlns:p14="http://schemas.microsoft.com/office/powerpoint/2010/main" xmlns="" val="3768162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12"/>
            <a:ext cx="7467600" cy="1143000"/>
          </a:xfrm>
        </p:spPr>
        <p:txBody>
          <a:bodyPr/>
          <a:lstStyle/>
          <a:p>
            <a:pPr marL="0" indent="0" algn="ctr">
              <a:buNone/>
            </a:pPr>
            <a:r>
              <a:rPr lang="en-US" dirty="0" smtClean="0"/>
              <a:t>Preparedness Strategies</a:t>
            </a:r>
            <a:endParaRPr lang="en-US" dirty="0"/>
          </a:p>
        </p:txBody>
      </p:sp>
      <p:sp>
        <p:nvSpPr>
          <p:cNvPr id="3" name="Content Placeholder 2"/>
          <p:cNvSpPr>
            <a:spLocks noGrp="1"/>
          </p:cNvSpPr>
          <p:nvPr>
            <p:ph sz="quarter" idx="13"/>
          </p:nvPr>
        </p:nvSpPr>
        <p:spPr>
          <a:xfrm>
            <a:off x="152400" y="1143000"/>
            <a:ext cx="8839200" cy="54864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399" y="1092958"/>
            <a:ext cx="8077199" cy="579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a:xfrm>
            <a:off x="7315200" y="6492875"/>
            <a:ext cx="1828800" cy="365125"/>
          </a:xfrm>
        </p:spPr>
        <p:txBody>
          <a:bodyPr/>
          <a:lstStyle/>
          <a:p>
            <a:pPr algn="r"/>
            <a:fld id="{843C2236-9B38-41F5-A80F-3F5AA3DFB9DC}" type="slidenum">
              <a:rPr lang="en-US" sz="1400" smtClean="0">
                <a:solidFill>
                  <a:schemeClr val="tx1"/>
                </a:solidFill>
              </a:rPr>
              <a:pPr algn="r"/>
              <a:t>31</a:t>
            </a:fld>
            <a:endParaRPr lang="en-US" sz="1400" dirty="0">
              <a:solidFill>
                <a:schemeClr val="tx1"/>
              </a:solidFill>
            </a:endParaRPr>
          </a:p>
        </p:txBody>
      </p:sp>
    </p:spTree>
    <p:extLst>
      <p:ext uri="{BB962C8B-B14F-4D97-AF65-F5344CB8AC3E}">
        <p14:creationId xmlns:p14="http://schemas.microsoft.com/office/powerpoint/2010/main" xmlns="" val="1840993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lstStyle/>
          <a:p>
            <a:pPr marL="0" indent="0" algn="ctr">
              <a:buNone/>
            </a:pPr>
            <a:r>
              <a:rPr lang="en-US" sz="4400" dirty="0" smtClean="0"/>
              <a:t>Strategic responses by hoteliers</a:t>
            </a:r>
            <a:endParaRPr lang="en-US" sz="4400" dirty="0"/>
          </a:p>
        </p:txBody>
      </p:sp>
      <p:sp>
        <p:nvSpPr>
          <p:cNvPr id="3" name="Content Placeholder 2"/>
          <p:cNvSpPr>
            <a:spLocks noGrp="1"/>
          </p:cNvSpPr>
          <p:nvPr>
            <p:ph sz="quarter" idx="13"/>
          </p:nvPr>
        </p:nvSpPr>
        <p:spPr>
          <a:xfrm>
            <a:off x="228600" y="1600200"/>
            <a:ext cx="8686800" cy="51054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120048071"/>
              </p:ext>
            </p:extLst>
          </p:nvPr>
        </p:nvGraphicFramePr>
        <p:xfrm>
          <a:off x="304800" y="1066801"/>
          <a:ext cx="8534399" cy="5528150"/>
        </p:xfrm>
        <a:graphic>
          <a:graphicData uri="http://schemas.openxmlformats.org/drawingml/2006/table">
            <a:tbl>
              <a:tblPr firstRow="1" firstCol="1" bandRow="1">
                <a:tableStyleId>{5C22544A-7EE6-4342-B048-85BDC9FD1C3A}</a:tableStyleId>
              </a:tblPr>
              <a:tblGrid>
                <a:gridCol w="5590069"/>
                <a:gridCol w="1470084"/>
                <a:gridCol w="1474246"/>
              </a:tblGrid>
              <a:tr h="681776">
                <a:tc>
                  <a:txBody>
                    <a:bodyPr/>
                    <a:lstStyle/>
                    <a:p>
                      <a:pPr marL="0" marR="38100">
                        <a:lnSpc>
                          <a:spcPct val="150000"/>
                        </a:lnSpc>
                        <a:spcBef>
                          <a:spcPts val="0"/>
                        </a:spcBef>
                        <a:spcAft>
                          <a:spcPts val="0"/>
                        </a:spcAft>
                      </a:pPr>
                      <a:r>
                        <a:rPr lang="en-US" sz="1600" dirty="0">
                          <a:effectLst/>
                        </a:rPr>
                        <a:t>Responses </a:t>
                      </a:r>
                      <a:endParaRPr lang="en-US" sz="1400" dirty="0">
                        <a:effectLst/>
                        <a:latin typeface="Calibri"/>
                        <a:ea typeface="Calibri"/>
                        <a:cs typeface="Times New Roman"/>
                      </a:endParaRPr>
                    </a:p>
                  </a:txBody>
                  <a:tcPr marL="57917" marR="57917" marT="0" marB="0" anchor="ctr"/>
                </a:tc>
                <a:tc>
                  <a:txBody>
                    <a:bodyPr/>
                    <a:lstStyle/>
                    <a:p>
                      <a:pPr marL="0" marR="38100" algn="ctr">
                        <a:lnSpc>
                          <a:spcPct val="150000"/>
                        </a:lnSpc>
                        <a:spcBef>
                          <a:spcPts val="0"/>
                        </a:spcBef>
                        <a:spcAft>
                          <a:spcPts val="0"/>
                        </a:spcAft>
                      </a:pPr>
                      <a:r>
                        <a:rPr lang="en-US" sz="1600">
                          <a:effectLst/>
                        </a:rPr>
                        <a:t>Frequency</a:t>
                      </a:r>
                      <a:endParaRPr lang="en-US" sz="1400">
                        <a:effectLst/>
                        <a:latin typeface="Calibri"/>
                        <a:ea typeface="Calibri"/>
                        <a:cs typeface="Times New Roman"/>
                      </a:endParaRPr>
                    </a:p>
                  </a:txBody>
                  <a:tcPr marL="57917" marR="57917" marT="0" marB="0"/>
                </a:tc>
                <a:tc>
                  <a:txBody>
                    <a:bodyPr/>
                    <a:lstStyle/>
                    <a:p>
                      <a:pPr marL="38100" marR="38100" algn="ctr">
                        <a:lnSpc>
                          <a:spcPct val="150000"/>
                        </a:lnSpc>
                        <a:spcBef>
                          <a:spcPts val="0"/>
                        </a:spcBef>
                        <a:spcAft>
                          <a:spcPts val="0"/>
                        </a:spcAft>
                      </a:pPr>
                      <a:r>
                        <a:rPr lang="en-US" sz="1600">
                          <a:effectLst/>
                        </a:rPr>
                        <a:t>Percentage (%)</a:t>
                      </a:r>
                      <a:endParaRPr lang="en-US" sz="1400">
                        <a:effectLst/>
                        <a:latin typeface="Calibri"/>
                        <a:ea typeface="Calibri"/>
                        <a:cs typeface="Times New Roman"/>
                      </a:endParaRPr>
                    </a:p>
                  </a:txBody>
                  <a:tcPr marL="57917" marR="57917" marT="0" marB="0"/>
                </a:tc>
              </a:tr>
              <a:tr h="330546">
                <a:tc>
                  <a:txBody>
                    <a:bodyPr/>
                    <a:lstStyle/>
                    <a:p>
                      <a:pPr marL="38100" marR="38100">
                        <a:lnSpc>
                          <a:spcPct val="150000"/>
                        </a:lnSpc>
                        <a:spcBef>
                          <a:spcPts val="0"/>
                        </a:spcBef>
                        <a:spcAft>
                          <a:spcPts val="0"/>
                        </a:spcAft>
                      </a:pPr>
                      <a:r>
                        <a:rPr lang="en-US" sz="1600" dirty="0">
                          <a:effectLst/>
                        </a:rPr>
                        <a:t>Adhere to general preventive measures</a:t>
                      </a:r>
                      <a:endParaRPr lang="en-US" sz="1400" dirty="0">
                        <a:effectLst/>
                        <a:latin typeface="Calibri"/>
                        <a:ea typeface="Calibri"/>
                        <a:cs typeface="Times New Roman"/>
                      </a:endParaRPr>
                    </a:p>
                  </a:txBody>
                  <a:tcPr marL="57917" marR="57917" marT="0" marB="0" anchor="ctr"/>
                </a:tc>
                <a:tc>
                  <a:txBody>
                    <a:bodyPr/>
                    <a:lstStyle/>
                    <a:p>
                      <a:pPr marL="38100" marR="38100" algn="ctr">
                        <a:lnSpc>
                          <a:spcPct val="150000"/>
                        </a:lnSpc>
                        <a:spcBef>
                          <a:spcPts val="0"/>
                        </a:spcBef>
                        <a:spcAft>
                          <a:spcPts val="0"/>
                        </a:spcAft>
                      </a:pPr>
                      <a:r>
                        <a:rPr lang="en-US" sz="1600">
                          <a:effectLst/>
                        </a:rPr>
                        <a:t>49</a:t>
                      </a:r>
                      <a:endParaRPr lang="en-US" sz="1400">
                        <a:effectLst/>
                        <a:latin typeface="Calibri"/>
                        <a:ea typeface="Calibri"/>
                        <a:cs typeface="Times New Roman"/>
                      </a:endParaRPr>
                    </a:p>
                  </a:txBody>
                  <a:tcPr marL="57917" marR="57917" marT="0" marB="0"/>
                </a:tc>
                <a:tc>
                  <a:txBody>
                    <a:bodyPr/>
                    <a:lstStyle/>
                    <a:p>
                      <a:pPr marL="38100" marR="38100" algn="ctr">
                        <a:lnSpc>
                          <a:spcPct val="150000"/>
                        </a:lnSpc>
                        <a:spcBef>
                          <a:spcPts val="0"/>
                        </a:spcBef>
                        <a:spcAft>
                          <a:spcPts val="0"/>
                        </a:spcAft>
                      </a:pPr>
                      <a:r>
                        <a:rPr lang="en-US" sz="1600">
                          <a:effectLst/>
                        </a:rPr>
                        <a:t>27.5</a:t>
                      </a:r>
                      <a:endParaRPr lang="en-US" sz="1400">
                        <a:effectLst/>
                        <a:latin typeface="Calibri"/>
                        <a:ea typeface="Calibri"/>
                        <a:cs typeface="Times New Roman"/>
                      </a:endParaRPr>
                    </a:p>
                  </a:txBody>
                  <a:tcPr marL="57917" marR="57917" marT="0" marB="0"/>
                </a:tc>
              </a:tr>
              <a:tr h="553282">
                <a:tc>
                  <a:txBody>
                    <a:bodyPr/>
                    <a:lstStyle/>
                    <a:p>
                      <a:pPr marL="38100" marR="38100">
                        <a:lnSpc>
                          <a:spcPct val="150000"/>
                        </a:lnSpc>
                        <a:spcBef>
                          <a:spcPts val="0"/>
                        </a:spcBef>
                        <a:spcAft>
                          <a:spcPts val="0"/>
                        </a:spcAft>
                      </a:pPr>
                      <a:r>
                        <a:rPr lang="en-US" sz="1600" dirty="0">
                          <a:effectLst/>
                        </a:rPr>
                        <a:t>Training employees on how to handle an outbreak</a:t>
                      </a:r>
                      <a:endParaRPr lang="en-US" sz="1400" dirty="0">
                        <a:effectLst/>
                        <a:latin typeface="Calibri"/>
                        <a:ea typeface="Calibri"/>
                        <a:cs typeface="Times New Roman"/>
                      </a:endParaRPr>
                    </a:p>
                  </a:txBody>
                  <a:tcPr marL="57917" marR="57917" marT="0" marB="0" anchor="ctr"/>
                </a:tc>
                <a:tc>
                  <a:txBody>
                    <a:bodyPr/>
                    <a:lstStyle/>
                    <a:p>
                      <a:pPr marL="38100" marR="38100" algn="ctr">
                        <a:lnSpc>
                          <a:spcPct val="150000"/>
                        </a:lnSpc>
                        <a:spcBef>
                          <a:spcPts val="0"/>
                        </a:spcBef>
                        <a:spcAft>
                          <a:spcPts val="0"/>
                        </a:spcAft>
                      </a:pPr>
                      <a:r>
                        <a:rPr lang="en-US" sz="1600">
                          <a:effectLst/>
                        </a:rPr>
                        <a:t>32</a:t>
                      </a:r>
                      <a:endParaRPr lang="en-US" sz="1400">
                        <a:effectLst/>
                        <a:latin typeface="Calibri"/>
                        <a:ea typeface="Calibri"/>
                        <a:cs typeface="Times New Roman"/>
                      </a:endParaRPr>
                    </a:p>
                  </a:txBody>
                  <a:tcPr marL="57917" marR="57917" marT="0" marB="0"/>
                </a:tc>
                <a:tc>
                  <a:txBody>
                    <a:bodyPr/>
                    <a:lstStyle/>
                    <a:p>
                      <a:pPr marL="38100" marR="38100" algn="ctr">
                        <a:lnSpc>
                          <a:spcPct val="150000"/>
                        </a:lnSpc>
                        <a:spcBef>
                          <a:spcPts val="0"/>
                        </a:spcBef>
                        <a:spcAft>
                          <a:spcPts val="0"/>
                        </a:spcAft>
                      </a:pPr>
                      <a:r>
                        <a:rPr lang="en-US" sz="1600">
                          <a:effectLst/>
                        </a:rPr>
                        <a:t>18.0</a:t>
                      </a:r>
                      <a:endParaRPr lang="en-US" sz="1400">
                        <a:effectLst/>
                        <a:latin typeface="Calibri"/>
                        <a:ea typeface="Calibri"/>
                        <a:cs typeface="Times New Roman"/>
                      </a:endParaRPr>
                    </a:p>
                  </a:txBody>
                  <a:tcPr marL="57917" marR="57917" marT="0" marB="0"/>
                </a:tc>
              </a:tr>
              <a:tr h="330546">
                <a:tc>
                  <a:txBody>
                    <a:bodyPr/>
                    <a:lstStyle/>
                    <a:p>
                      <a:pPr marL="38100" marR="38100">
                        <a:lnSpc>
                          <a:spcPct val="150000"/>
                        </a:lnSpc>
                        <a:spcBef>
                          <a:spcPts val="0"/>
                        </a:spcBef>
                        <a:spcAft>
                          <a:spcPts val="0"/>
                        </a:spcAft>
                      </a:pPr>
                      <a:r>
                        <a:rPr lang="en-US" sz="1600" dirty="0">
                          <a:effectLst/>
                        </a:rPr>
                        <a:t>Reduce room rate to attract local guest</a:t>
                      </a:r>
                      <a:endParaRPr lang="en-US" sz="1400" dirty="0">
                        <a:effectLst/>
                        <a:latin typeface="Calibri"/>
                        <a:ea typeface="Calibri"/>
                        <a:cs typeface="Times New Roman"/>
                      </a:endParaRPr>
                    </a:p>
                  </a:txBody>
                  <a:tcPr marL="57917" marR="57917" marT="0" marB="0" anchor="ctr"/>
                </a:tc>
                <a:tc>
                  <a:txBody>
                    <a:bodyPr/>
                    <a:lstStyle/>
                    <a:p>
                      <a:pPr marL="38100" marR="38100" algn="ctr">
                        <a:lnSpc>
                          <a:spcPct val="150000"/>
                        </a:lnSpc>
                        <a:spcBef>
                          <a:spcPts val="0"/>
                        </a:spcBef>
                        <a:spcAft>
                          <a:spcPts val="0"/>
                        </a:spcAft>
                      </a:pPr>
                      <a:r>
                        <a:rPr lang="en-US" sz="1600">
                          <a:effectLst/>
                        </a:rPr>
                        <a:t>16</a:t>
                      </a:r>
                      <a:endParaRPr lang="en-US" sz="1400">
                        <a:effectLst/>
                        <a:latin typeface="Calibri"/>
                        <a:ea typeface="Calibri"/>
                        <a:cs typeface="Times New Roman"/>
                      </a:endParaRPr>
                    </a:p>
                  </a:txBody>
                  <a:tcPr marL="57917" marR="57917" marT="0" marB="0"/>
                </a:tc>
                <a:tc>
                  <a:txBody>
                    <a:bodyPr/>
                    <a:lstStyle/>
                    <a:p>
                      <a:pPr marL="38100" marR="38100" algn="ctr">
                        <a:lnSpc>
                          <a:spcPct val="150000"/>
                        </a:lnSpc>
                        <a:spcBef>
                          <a:spcPts val="0"/>
                        </a:spcBef>
                        <a:spcAft>
                          <a:spcPts val="0"/>
                        </a:spcAft>
                      </a:pPr>
                      <a:r>
                        <a:rPr lang="en-US" sz="1600">
                          <a:effectLst/>
                        </a:rPr>
                        <a:t>  9.0</a:t>
                      </a:r>
                      <a:endParaRPr lang="en-US" sz="1400">
                        <a:effectLst/>
                        <a:latin typeface="Calibri"/>
                        <a:ea typeface="Calibri"/>
                        <a:cs typeface="Times New Roman"/>
                      </a:endParaRPr>
                    </a:p>
                  </a:txBody>
                  <a:tcPr marL="57917" marR="57917" marT="0" marB="0"/>
                </a:tc>
              </a:tr>
              <a:tr h="330546">
                <a:tc>
                  <a:txBody>
                    <a:bodyPr/>
                    <a:lstStyle/>
                    <a:p>
                      <a:pPr marL="38100" marR="38100">
                        <a:lnSpc>
                          <a:spcPct val="150000"/>
                        </a:lnSpc>
                        <a:spcBef>
                          <a:spcPts val="0"/>
                        </a:spcBef>
                        <a:spcAft>
                          <a:spcPts val="0"/>
                        </a:spcAft>
                      </a:pPr>
                      <a:r>
                        <a:rPr lang="en-US" sz="1600" dirty="0">
                          <a:effectLst/>
                        </a:rPr>
                        <a:t>Educate all stakeholders</a:t>
                      </a:r>
                      <a:endParaRPr lang="en-US" sz="1400" dirty="0">
                        <a:effectLst/>
                        <a:latin typeface="Calibri"/>
                        <a:ea typeface="Calibri"/>
                        <a:cs typeface="Times New Roman"/>
                      </a:endParaRPr>
                    </a:p>
                  </a:txBody>
                  <a:tcPr marL="57917" marR="57917" marT="0" marB="0" anchor="ctr"/>
                </a:tc>
                <a:tc>
                  <a:txBody>
                    <a:bodyPr/>
                    <a:lstStyle/>
                    <a:p>
                      <a:pPr marL="38100" marR="38100" algn="ctr">
                        <a:lnSpc>
                          <a:spcPct val="150000"/>
                        </a:lnSpc>
                        <a:spcBef>
                          <a:spcPts val="0"/>
                        </a:spcBef>
                        <a:spcAft>
                          <a:spcPts val="0"/>
                        </a:spcAft>
                      </a:pPr>
                      <a:r>
                        <a:rPr lang="en-US" sz="1600">
                          <a:effectLst/>
                        </a:rPr>
                        <a:t>16</a:t>
                      </a:r>
                      <a:endParaRPr lang="en-US" sz="1400">
                        <a:effectLst/>
                        <a:latin typeface="Calibri"/>
                        <a:ea typeface="Calibri"/>
                        <a:cs typeface="Times New Roman"/>
                      </a:endParaRPr>
                    </a:p>
                  </a:txBody>
                  <a:tcPr marL="57917" marR="57917" marT="0" marB="0"/>
                </a:tc>
                <a:tc>
                  <a:txBody>
                    <a:bodyPr/>
                    <a:lstStyle/>
                    <a:p>
                      <a:pPr marL="38100" marR="38100" algn="ctr">
                        <a:lnSpc>
                          <a:spcPct val="150000"/>
                        </a:lnSpc>
                        <a:spcBef>
                          <a:spcPts val="0"/>
                        </a:spcBef>
                        <a:spcAft>
                          <a:spcPts val="0"/>
                        </a:spcAft>
                      </a:pPr>
                      <a:r>
                        <a:rPr lang="en-US" sz="1600">
                          <a:effectLst/>
                        </a:rPr>
                        <a:t>  9.0</a:t>
                      </a:r>
                      <a:endParaRPr lang="en-US" sz="1400">
                        <a:effectLst/>
                        <a:latin typeface="Calibri"/>
                        <a:ea typeface="Calibri"/>
                        <a:cs typeface="Times New Roman"/>
                      </a:endParaRPr>
                    </a:p>
                  </a:txBody>
                  <a:tcPr marL="57917" marR="57917" marT="0" marB="0"/>
                </a:tc>
              </a:tr>
              <a:tr h="330546">
                <a:tc>
                  <a:txBody>
                    <a:bodyPr/>
                    <a:lstStyle/>
                    <a:p>
                      <a:pPr marL="38100" marR="38100">
                        <a:lnSpc>
                          <a:spcPct val="150000"/>
                        </a:lnSpc>
                        <a:spcBef>
                          <a:spcPts val="0"/>
                        </a:spcBef>
                        <a:spcAft>
                          <a:spcPts val="0"/>
                        </a:spcAft>
                      </a:pPr>
                      <a:r>
                        <a:rPr lang="en-US" sz="1600" dirty="0">
                          <a:effectLst/>
                        </a:rPr>
                        <a:t>Putting a health personnel on stand by</a:t>
                      </a:r>
                      <a:endParaRPr lang="en-US" sz="1400" dirty="0">
                        <a:effectLst/>
                        <a:latin typeface="Calibri"/>
                        <a:ea typeface="Calibri"/>
                        <a:cs typeface="Times New Roman"/>
                      </a:endParaRPr>
                    </a:p>
                  </a:txBody>
                  <a:tcPr marL="57917" marR="57917" marT="0" marB="0" anchor="ctr"/>
                </a:tc>
                <a:tc>
                  <a:txBody>
                    <a:bodyPr/>
                    <a:lstStyle/>
                    <a:p>
                      <a:pPr marL="38100" marR="38100" algn="ctr">
                        <a:lnSpc>
                          <a:spcPct val="150000"/>
                        </a:lnSpc>
                        <a:spcBef>
                          <a:spcPts val="0"/>
                        </a:spcBef>
                        <a:spcAft>
                          <a:spcPts val="0"/>
                        </a:spcAft>
                      </a:pPr>
                      <a:r>
                        <a:rPr lang="en-US" sz="1600">
                          <a:effectLst/>
                        </a:rPr>
                        <a:t>15</a:t>
                      </a:r>
                      <a:endParaRPr lang="en-US" sz="1400">
                        <a:effectLst/>
                        <a:latin typeface="Calibri"/>
                        <a:ea typeface="Calibri"/>
                        <a:cs typeface="Times New Roman"/>
                      </a:endParaRPr>
                    </a:p>
                  </a:txBody>
                  <a:tcPr marL="57917" marR="57917" marT="0" marB="0"/>
                </a:tc>
                <a:tc>
                  <a:txBody>
                    <a:bodyPr/>
                    <a:lstStyle/>
                    <a:p>
                      <a:pPr marL="38100" marR="38100" algn="ctr">
                        <a:lnSpc>
                          <a:spcPct val="150000"/>
                        </a:lnSpc>
                        <a:spcBef>
                          <a:spcPts val="0"/>
                        </a:spcBef>
                        <a:spcAft>
                          <a:spcPts val="0"/>
                        </a:spcAft>
                      </a:pPr>
                      <a:r>
                        <a:rPr lang="en-US" sz="1600">
                          <a:effectLst/>
                        </a:rPr>
                        <a:t>  8.4</a:t>
                      </a:r>
                      <a:endParaRPr lang="en-US" sz="1400">
                        <a:effectLst/>
                        <a:latin typeface="Calibri"/>
                        <a:ea typeface="Calibri"/>
                        <a:cs typeface="Times New Roman"/>
                      </a:endParaRPr>
                    </a:p>
                  </a:txBody>
                  <a:tcPr marL="57917" marR="57917" marT="0" marB="0"/>
                </a:tc>
              </a:tr>
              <a:tr h="681776">
                <a:tc>
                  <a:txBody>
                    <a:bodyPr/>
                    <a:lstStyle/>
                    <a:p>
                      <a:pPr marL="38100" marR="38100">
                        <a:lnSpc>
                          <a:spcPct val="150000"/>
                        </a:lnSpc>
                        <a:spcBef>
                          <a:spcPts val="0"/>
                        </a:spcBef>
                        <a:spcAft>
                          <a:spcPts val="0"/>
                        </a:spcAft>
                      </a:pPr>
                      <a:r>
                        <a:rPr lang="en-US" sz="1600" dirty="0">
                          <a:effectLst/>
                        </a:rPr>
                        <a:t>Liaise with other organisations for information and support</a:t>
                      </a:r>
                      <a:endParaRPr lang="en-US" sz="1400" dirty="0">
                        <a:effectLst/>
                        <a:latin typeface="Calibri"/>
                        <a:ea typeface="Calibri"/>
                        <a:cs typeface="Times New Roman"/>
                      </a:endParaRPr>
                    </a:p>
                  </a:txBody>
                  <a:tcPr marL="57917" marR="57917" marT="0" marB="0" anchor="ctr"/>
                </a:tc>
                <a:tc>
                  <a:txBody>
                    <a:bodyPr/>
                    <a:lstStyle/>
                    <a:p>
                      <a:pPr marL="38100" marR="38100" algn="ctr">
                        <a:lnSpc>
                          <a:spcPct val="150000"/>
                        </a:lnSpc>
                        <a:spcBef>
                          <a:spcPts val="0"/>
                        </a:spcBef>
                        <a:spcAft>
                          <a:spcPts val="0"/>
                        </a:spcAft>
                      </a:pPr>
                      <a:r>
                        <a:rPr lang="en-US" sz="1600">
                          <a:effectLst/>
                        </a:rPr>
                        <a:t>15</a:t>
                      </a:r>
                      <a:endParaRPr lang="en-US" sz="1400">
                        <a:effectLst/>
                        <a:latin typeface="Calibri"/>
                        <a:ea typeface="Calibri"/>
                        <a:cs typeface="Times New Roman"/>
                      </a:endParaRPr>
                    </a:p>
                  </a:txBody>
                  <a:tcPr marL="57917" marR="57917" marT="0" marB="0"/>
                </a:tc>
                <a:tc>
                  <a:txBody>
                    <a:bodyPr/>
                    <a:lstStyle/>
                    <a:p>
                      <a:pPr marL="38100" marR="38100" algn="ctr">
                        <a:lnSpc>
                          <a:spcPct val="150000"/>
                        </a:lnSpc>
                        <a:spcBef>
                          <a:spcPts val="0"/>
                        </a:spcBef>
                        <a:spcAft>
                          <a:spcPts val="0"/>
                        </a:spcAft>
                      </a:pPr>
                      <a:r>
                        <a:rPr lang="en-US" sz="1600">
                          <a:effectLst/>
                        </a:rPr>
                        <a:t>  8.4</a:t>
                      </a:r>
                      <a:endParaRPr lang="en-US" sz="1400">
                        <a:effectLst/>
                        <a:latin typeface="Calibri"/>
                        <a:ea typeface="Calibri"/>
                        <a:cs typeface="Times New Roman"/>
                      </a:endParaRPr>
                    </a:p>
                  </a:txBody>
                  <a:tcPr marL="57917" marR="57917" marT="0" marB="0"/>
                </a:tc>
              </a:tr>
              <a:tr h="330546">
                <a:tc>
                  <a:txBody>
                    <a:bodyPr/>
                    <a:lstStyle/>
                    <a:p>
                      <a:pPr marL="38100" marR="38100">
                        <a:lnSpc>
                          <a:spcPct val="150000"/>
                        </a:lnSpc>
                        <a:spcBef>
                          <a:spcPts val="0"/>
                        </a:spcBef>
                        <a:spcAft>
                          <a:spcPts val="0"/>
                        </a:spcAft>
                      </a:pPr>
                      <a:r>
                        <a:rPr lang="en-US" sz="1600" dirty="0">
                          <a:effectLst/>
                        </a:rPr>
                        <a:t>Screen staff members periodically</a:t>
                      </a:r>
                      <a:endParaRPr lang="en-US" sz="1400" dirty="0">
                        <a:effectLst/>
                        <a:latin typeface="Calibri"/>
                        <a:ea typeface="Calibri"/>
                        <a:cs typeface="Times New Roman"/>
                      </a:endParaRPr>
                    </a:p>
                  </a:txBody>
                  <a:tcPr marL="57917" marR="57917" marT="0" marB="0" anchor="ctr"/>
                </a:tc>
                <a:tc>
                  <a:txBody>
                    <a:bodyPr/>
                    <a:lstStyle/>
                    <a:p>
                      <a:pPr marL="38100" marR="38100" algn="ctr">
                        <a:lnSpc>
                          <a:spcPct val="150000"/>
                        </a:lnSpc>
                        <a:spcBef>
                          <a:spcPts val="0"/>
                        </a:spcBef>
                        <a:spcAft>
                          <a:spcPts val="0"/>
                        </a:spcAft>
                      </a:pPr>
                      <a:r>
                        <a:rPr lang="en-US" sz="1600">
                          <a:effectLst/>
                        </a:rPr>
                        <a:t>12</a:t>
                      </a:r>
                      <a:endParaRPr lang="en-US" sz="1400">
                        <a:effectLst/>
                        <a:latin typeface="Calibri"/>
                        <a:ea typeface="Calibri"/>
                        <a:cs typeface="Times New Roman"/>
                      </a:endParaRPr>
                    </a:p>
                  </a:txBody>
                  <a:tcPr marL="57917" marR="57917" marT="0" marB="0"/>
                </a:tc>
                <a:tc>
                  <a:txBody>
                    <a:bodyPr/>
                    <a:lstStyle/>
                    <a:p>
                      <a:pPr marL="38100" marR="38100" algn="ctr">
                        <a:lnSpc>
                          <a:spcPct val="150000"/>
                        </a:lnSpc>
                        <a:spcBef>
                          <a:spcPts val="0"/>
                        </a:spcBef>
                        <a:spcAft>
                          <a:spcPts val="0"/>
                        </a:spcAft>
                      </a:pPr>
                      <a:r>
                        <a:rPr lang="en-US" sz="1600">
                          <a:effectLst/>
                        </a:rPr>
                        <a:t>  6.7</a:t>
                      </a:r>
                      <a:endParaRPr lang="en-US" sz="1400">
                        <a:effectLst/>
                        <a:latin typeface="Calibri"/>
                        <a:ea typeface="Calibri"/>
                        <a:cs typeface="Times New Roman"/>
                      </a:endParaRPr>
                    </a:p>
                  </a:txBody>
                  <a:tcPr marL="57917" marR="57917" marT="0" marB="0"/>
                </a:tc>
              </a:tr>
              <a:tr h="681776">
                <a:tc>
                  <a:txBody>
                    <a:bodyPr/>
                    <a:lstStyle/>
                    <a:p>
                      <a:pPr marL="38100" marR="38100">
                        <a:lnSpc>
                          <a:spcPct val="150000"/>
                        </a:lnSpc>
                        <a:spcBef>
                          <a:spcPts val="0"/>
                        </a:spcBef>
                        <a:spcAft>
                          <a:spcPts val="0"/>
                        </a:spcAft>
                      </a:pPr>
                      <a:r>
                        <a:rPr lang="en-US" sz="1600" dirty="0">
                          <a:effectLst/>
                        </a:rPr>
                        <a:t>Use the media to get information out to travelers and potential guest</a:t>
                      </a:r>
                      <a:endParaRPr lang="en-US" sz="1400" dirty="0">
                        <a:effectLst/>
                        <a:latin typeface="Calibri"/>
                        <a:ea typeface="Calibri"/>
                        <a:cs typeface="Times New Roman"/>
                      </a:endParaRPr>
                    </a:p>
                  </a:txBody>
                  <a:tcPr marL="57917" marR="57917" marT="0" marB="0" anchor="ctr"/>
                </a:tc>
                <a:tc>
                  <a:txBody>
                    <a:bodyPr/>
                    <a:lstStyle/>
                    <a:p>
                      <a:pPr marL="38100" marR="38100" algn="ctr">
                        <a:lnSpc>
                          <a:spcPct val="150000"/>
                        </a:lnSpc>
                        <a:spcBef>
                          <a:spcPts val="0"/>
                        </a:spcBef>
                        <a:spcAft>
                          <a:spcPts val="0"/>
                        </a:spcAft>
                      </a:pPr>
                      <a:r>
                        <a:rPr lang="en-US" sz="1600">
                          <a:effectLst/>
                        </a:rPr>
                        <a:t> 7</a:t>
                      </a:r>
                      <a:endParaRPr lang="en-US" sz="1400">
                        <a:effectLst/>
                        <a:latin typeface="Calibri"/>
                        <a:ea typeface="Calibri"/>
                        <a:cs typeface="Times New Roman"/>
                      </a:endParaRPr>
                    </a:p>
                  </a:txBody>
                  <a:tcPr marL="57917" marR="57917" marT="0" marB="0"/>
                </a:tc>
                <a:tc>
                  <a:txBody>
                    <a:bodyPr/>
                    <a:lstStyle/>
                    <a:p>
                      <a:pPr marL="38100" marR="38100" algn="ctr">
                        <a:lnSpc>
                          <a:spcPct val="150000"/>
                        </a:lnSpc>
                        <a:spcBef>
                          <a:spcPts val="0"/>
                        </a:spcBef>
                        <a:spcAft>
                          <a:spcPts val="0"/>
                        </a:spcAft>
                      </a:pPr>
                      <a:r>
                        <a:rPr lang="en-US" sz="1600">
                          <a:effectLst/>
                        </a:rPr>
                        <a:t>  3.9</a:t>
                      </a:r>
                      <a:endParaRPr lang="en-US" sz="1400">
                        <a:effectLst/>
                        <a:latin typeface="Calibri"/>
                        <a:ea typeface="Calibri"/>
                        <a:cs typeface="Times New Roman"/>
                      </a:endParaRPr>
                    </a:p>
                  </a:txBody>
                  <a:tcPr marL="57917" marR="57917" marT="0" marB="0"/>
                </a:tc>
              </a:tr>
              <a:tr h="553282">
                <a:tc>
                  <a:txBody>
                    <a:bodyPr/>
                    <a:lstStyle/>
                    <a:p>
                      <a:pPr marL="38100" marR="38100">
                        <a:lnSpc>
                          <a:spcPct val="150000"/>
                        </a:lnSpc>
                        <a:spcBef>
                          <a:spcPts val="0"/>
                        </a:spcBef>
                        <a:spcAft>
                          <a:spcPts val="0"/>
                        </a:spcAft>
                      </a:pPr>
                      <a:r>
                        <a:rPr lang="en-US" sz="1600" dirty="0">
                          <a:effectLst/>
                        </a:rPr>
                        <a:t>Stopped receiving guest from affected countries</a:t>
                      </a:r>
                      <a:endParaRPr lang="en-US" sz="1400" dirty="0">
                        <a:effectLst/>
                        <a:latin typeface="Calibri"/>
                        <a:ea typeface="Calibri"/>
                        <a:cs typeface="Times New Roman"/>
                      </a:endParaRPr>
                    </a:p>
                  </a:txBody>
                  <a:tcPr marL="57917" marR="57917" marT="0" marB="0" anchor="ctr"/>
                </a:tc>
                <a:tc>
                  <a:txBody>
                    <a:bodyPr/>
                    <a:lstStyle/>
                    <a:p>
                      <a:pPr marL="38100" marR="38100" algn="ctr">
                        <a:lnSpc>
                          <a:spcPct val="150000"/>
                        </a:lnSpc>
                        <a:spcBef>
                          <a:spcPts val="0"/>
                        </a:spcBef>
                        <a:spcAft>
                          <a:spcPts val="0"/>
                        </a:spcAft>
                      </a:pPr>
                      <a:r>
                        <a:rPr lang="en-US" sz="1600" dirty="0">
                          <a:effectLst/>
                        </a:rPr>
                        <a:t> 5</a:t>
                      </a:r>
                      <a:endParaRPr lang="en-US" sz="1400" dirty="0">
                        <a:effectLst/>
                        <a:latin typeface="Calibri"/>
                        <a:ea typeface="Calibri"/>
                        <a:cs typeface="Times New Roman"/>
                      </a:endParaRPr>
                    </a:p>
                  </a:txBody>
                  <a:tcPr marL="57917" marR="57917" marT="0" marB="0"/>
                </a:tc>
                <a:tc>
                  <a:txBody>
                    <a:bodyPr/>
                    <a:lstStyle/>
                    <a:p>
                      <a:pPr marL="38100" marR="38100" algn="ctr">
                        <a:lnSpc>
                          <a:spcPct val="150000"/>
                        </a:lnSpc>
                        <a:spcBef>
                          <a:spcPts val="0"/>
                        </a:spcBef>
                        <a:spcAft>
                          <a:spcPts val="0"/>
                        </a:spcAft>
                      </a:pPr>
                      <a:r>
                        <a:rPr lang="en-US" sz="1600">
                          <a:effectLst/>
                        </a:rPr>
                        <a:t>  2.8</a:t>
                      </a:r>
                      <a:endParaRPr lang="en-US" sz="1400">
                        <a:effectLst/>
                        <a:latin typeface="Calibri"/>
                        <a:ea typeface="Calibri"/>
                        <a:cs typeface="Times New Roman"/>
                      </a:endParaRPr>
                    </a:p>
                  </a:txBody>
                  <a:tcPr marL="57917" marR="57917" marT="0" marB="0"/>
                </a:tc>
              </a:tr>
              <a:tr h="681776">
                <a:tc>
                  <a:txBody>
                    <a:bodyPr/>
                    <a:lstStyle/>
                    <a:p>
                      <a:pPr marL="38100" marR="38100">
                        <a:lnSpc>
                          <a:spcPct val="150000"/>
                        </a:lnSpc>
                        <a:spcBef>
                          <a:spcPts val="0"/>
                        </a:spcBef>
                        <a:spcAft>
                          <a:spcPts val="0"/>
                        </a:spcAft>
                      </a:pPr>
                      <a:r>
                        <a:rPr lang="en-US" sz="1600">
                          <a:effectLst/>
                        </a:rPr>
                        <a:t>Report any suspected case immediately to appropriate bodies</a:t>
                      </a:r>
                      <a:endParaRPr lang="en-US" sz="1400">
                        <a:effectLst/>
                        <a:latin typeface="Calibri"/>
                        <a:ea typeface="Calibri"/>
                        <a:cs typeface="Times New Roman"/>
                      </a:endParaRPr>
                    </a:p>
                  </a:txBody>
                  <a:tcPr marL="57917" marR="57917" marT="0" marB="0" anchor="ctr"/>
                </a:tc>
                <a:tc>
                  <a:txBody>
                    <a:bodyPr/>
                    <a:lstStyle/>
                    <a:p>
                      <a:pPr marL="38100" marR="38100" algn="ctr">
                        <a:lnSpc>
                          <a:spcPct val="150000"/>
                        </a:lnSpc>
                        <a:spcBef>
                          <a:spcPts val="0"/>
                        </a:spcBef>
                        <a:spcAft>
                          <a:spcPts val="0"/>
                        </a:spcAft>
                      </a:pPr>
                      <a:r>
                        <a:rPr lang="en-US" sz="1600">
                          <a:effectLst/>
                        </a:rPr>
                        <a:t> 5</a:t>
                      </a:r>
                      <a:endParaRPr lang="en-US" sz="1400">
                        <a:effectLst/>
                        <a:latin typeface="Calibri"/>
                        <a:ea typeface="Calibri"/>
                        <a:cs typeface="Times New Roman"/>
                      </a:endParaRPr>
                    </a:p>
                  </a:txBody>
                  <a:tcPr marL="57917" marR="57917" marT="0" marB="0"/>
                </a:tc>
                <a:tc>
                  <a:txBody>
                    <a:bodyPr/>
                    <a:lstStyle/>
                    <a:p>
                      <a:pPr marL="38100" marR="38100" algn="ctr">
                        <a:lnSpc>
                          <a:spcPct val="150000"/>
                        </a:lnSpc>
                        <a:spcBef>
                          <a:spcPts val="0"/>
                        </a:spcBef>
                        <a:spcAft>
                          <a:spcPts val="0"/>
                        </a:spcAft>
                      </a:pPr>
                      <a:r>
                        <a:rPr lang="en-US" sz="1600" dirty="0">
                          <a:effectLst/>
                        </a:rPr>
                        <a:t>  2.8</a:t>
                      </a:r>
                      <a:endParaRPr lang="en-US" sz="1400" dirty="0">
                        <a:effectLst/>
                        <a:latin typeface="Calibri"/>
                        <a:ea typeface="Calibri"/>
                        <a:cs typeface="Times New Roman"/>
                      </a:endParaRPr>
                    </a:p>
                  </a:txBody>
                  <a:tcPr marL="57917" marR="57917" marT="0" marB="0"/>
                </a:tc>
              </a:tr>
            </a:tbl>
          </a:graphicData>
        </a:graphic>
      </p:graphicFrame>
      <p:sp>
        <p:nvSpPr>
          <p:cNvPr id="6" name="Slide Number Placeholder 5"/>
          <p:cNvSpPr>
            <a:spLocks noGrp="1"/>
          </p:cNvSpPr>
          <p:nvPr>
            <p:ph type="sldNum" sz="quarter" idx="12"/>
          </p:nvPr>
        </p:nvSpPr>
        <p:spPr>
          <a:xfrm>
            <a:off x="7315200" y="6492875"/>
            <a:ext cx="1828800" cy="365125"/>
          </a:xfrm>
        </p:spPr>
        <p:txBody>
          <a:bodyPr/>
          <a:lstStyle/>
          <a:p>
            <a:pPr algn="r"/>
            <a:fld id="{843C2236-9B38-41F5-A80F-3F5AA3DFB9DC}" type="slidenum">
              <a:rPr lang="en-US" sz="1400" smtClean="0">
                <a:solidFill>
                  <a:schemeClr val="tx1"/>
                </a:solidFill>
              </a:rPr>
              <a:pPr algn="r"/>
              <a:t>32</a:t>
            </a:fld>
            <a:endParaRPr lang="en-US" dirty="0">
              <a:solidFill>
                <a:schemeClr val="tx1"/>
              </a:solidFill>
            </a:endParaRPr>
          </a:p>
        </p:txBody>
      </p:sp>
    </p:spTree>
    <p:extLst>
      <p:ext uri="{BB962C8B-B14F-4D97-AF65-F5344CB8AC3E}">
        <p14:creationId xmlns:p14="http://schemas.microsoft.com/office/powerpoint/2010/main" xmlns="" val="1577460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512511" cy="1143000"/>
          </a:xfrm>
        </p:spPr>
        <p:txBody>
          <a:bodyPr/>
          <a:lstStyle/>
          <a:p>
            <a:pPr marL="0" indent="0" algn="ctr">
              <a:buNone/>
            </a:pPr>
            <a:r>
              <a:rPr lang="en-US" dirty="0" smtClean="0"/>
              <a:t>Conclusions </a:t>
            </a:r>
            <a:endParaRPr lang="en-US" dirty="0"/>
          </a:p>
        </p:txBody>
      </p:sp>
      <p:sp>
        <p:nvSpPr>
          <p:cNvPr id="3" name="Content Placeholder 2"/>
          <p:cNvSpPr>
            <a:spLocks noGrp="1"/>
          </p:cNvSpPr>
          <p:nvPr>
            <p:ph sz="quarter" idx="13"/>
          </p:nvPr>
        </p:nvSpPr>
        <p:spPr>
          <a:xfrm>
            <a:off x="152400" y="1143000"/>
            <a:ext cx="8839200" cy="5486400"/>
          </a:xfrm>
        </p:spPr>
        <p:txBody>
          <a:bodyPr>
            <a:noAutofit/>
          </a:bodyPr>
          <a:lstStyle/>
          <a:p>
            <a:r>
              <a:rPr lang="en-US" sz="2400" dirty="0"/>
              <a:t>Hoteliers’ health threat perception was largely shaped by the fact that Globalisation has made infectious diseases borderless and highly uncertain</a:t>
            </a:r>
          </a:p>
          <a:p>
            <a:endParaRPr lang="en-US" sz="1200" dirty="0"/>
          </a:p>
          <a:p>
            <a:r>
              <a:rPr lang="en-US" sz="2400" dirty="0"/>
              <a:t>The hotel industry in Accra Metropolis was perceived to be vulnerable to infectious disease threats.</a:t>
            </a:r>
          </a:p>
          <a:p>
            <a:endParaRPr lang="en-US" sz="1400" dirty="0"/>
          </a:p>
          <a:p>
            <a:r>
              <a:rPr lang="en-US" sz="2400" dirty="0"/>
              <a:t>H</a:t>
            </a:r>
            <a:r>
              <a:rPr lang="en-US" sz="2400" dirty="0" smtClean="0"/>
              <a:t>oteliers do recognize </a:t>
            </a:r>
            <a:r>
              <a:rPr lang="en-US" sz="2400" dirty="0"/>
              <a:t>health threats as existing or potential risk </a:t>
            </a:r>
            <a:r>
              <a:rPr lang="en-US" sz="2400" dirty="0" smtClean="0"/>
              <a:t> and threat to their operations but just a hand full had a plan </a:t>
            </a:r>
            <a:r>
              <a:rPr lang="en-US" sz="2400" dirty="0"/>
              <a:t>for managing external health threats</a:t>
            </a:r>
            <a:r>
              <a:rPr lang="en-US" sz="2400" dirty="0" smtClean="0"/>
              <a:t>.</a:t>
            </a:r>
          </a:p>
          <a:p>
            <a:endParaRPr lang="en-US" sz="1400" dirty="0"/>
          </a:p>
          <a:p>
            <a:r>
              <a:rPr lang="en-US" sz="2400" dirty="0" smtClean="0"/>
              <a:t>The hotel industry in Accra Metropolis and for that matter Ghana as a whole is Ill prepared to handle any infectious disease outbreak</a:t>
            </a:r>
            <a:endParaRPr lang="en-US" sz="2400" dirty="0"/>
          </a:p>
        </p:txBody>
      </p:sp>
      <p:sp>
        <p:nvSpPr>
          <p:cNvPr id="5" name="Slide Number Placeholder 4"/>
          <p:cNvSpPr>
            <a:spLocks noGrp="1"/>
          </p:cNvSpPr>
          <p:nvPr>
            <p:ph type="sldNum" sz="quarter" idx="12"/>
          </p:nvPr>
        </p:nvSpPr>
        <p:spPr>
          <a:xfrm>
            <a:off x="7315200" y="6492875"/>
            <a:ext cx="1828800" cy="365125"/>
          </a:xfrm>
        </p:spPr>
        <p:txBody>
          <a:bodyPr/>
          <a:lstStyle/>
          <a:p>
            <a:pPr algn="r"/>
            <a:fld id="{843C2236-9B38-41F5-A80F-3F5AA3DFB9DC}" type="slidenum">
              <a:rPr lang="en-US" sz="1400" smtClean="0">
                <a:solidFill>
                  <a:schemeClr val="tx1"/>
                </a:solidFill>
              </a:rPr>
              <a:pPr algn="r"/>
              <a:t>33</a:t>
            </a:fld>
            <a:endParaRPr lang="en-US" dirty="0">
              <a:solidFill>
                <a:schemeClr val="tx1"/>
              </a:solidFill>
            </a:endParaRPr>
          </a:p>
        </p:txBody>
      </p:sp>
    </p:spTree>
    <p:extLst>
      <p:ext uri="{BB962C8B-B14F-4D97-AF65-F5344CB8AC3E}">
        <p14:creationId xmlns:p14="http://schemas.microsoft.com/office/powerpoint/2010/main" xmlns="" val="2255404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412"/>
            <a:ext cx="6512511" cy="1143000"/>
          </a:xfrm>
        </p:spPr>
        <p:txBody>
          <a:bodyPr/>
          <a:lstStyle/>
          <a:p>
            <a:pPr marL="0" indent="0" algn="ctr">
              <a:buNone/>
            </a:pPr>
            <a:r>
              <a:rPr lang="en-US" dirty="0" smtClean="0"/>
              <a:t>Recommendations </a:t>
            </a:r>
            <a:endParaRPr lang="en-US" dirty="0"/>
          </a:p>
        </p:txBody>
      </p:sp>
      <p:sp>
        <p:nvSpPr>
          <p:cNvPr id="3" name="Content Placeholder 2"/>
          <p:cNvSpPr>
            <a:spLocks noGrp="1"/>
          </p:cNvSpPr>
          <p:nvPr>
            <p:ph sz="quarter" idx="13"/>
          </p:nvPr>
        </p:nvSpPr>
        <p:spPr>
          <a:xfrm>
            <a:off x="228600" y="1143000"/>
            <a:ext cx="8686800" cy="5486400"/>
          </a:xfrm>
        </p:spPr>
        <p:txBody>
          <a:bodyPr/>
          <a:lstStyle/>
          <a:p>
            <a:r>
              <a:rPr lang="en-US" sz="2400" dirty="0"/>
              <a:t>The Ministry of Tourism and Creative Arts should take leading role in putting together preventive and preparedness strategies and </a:t>
            </a:r>
            <a:r>
              <a:rPr lang="en-US" sz="2400" dirty="0" smtClean="0"/>
              <a:t>policies for stakeholders</a:t>
            </a:r>
          </a:p>
          <a:p>
            <a:endParaRPr lang="en-US" sz="2400" dirty="0"/>
          </a:p>
          <a:p>
            <a:r>
              <a:rPr lang="en-US" sz="2400" dirty="0" smtClean="0"/>
              <a:t>Ghana Hotels Association should establish a hotel risk and safety board to develop measures and strategies to aid it members in the wake of health threats</a:t>
            </a:r>
          </a:p>
          <a:p>
            <a:endParaRPr lang="en-US" sz="2400" dirty="0"/>
          </a:p>
          <a:p>
            <a:pPr marL="45720" indent="0">
              <a:buNone/>
            </a:pPr>
            <a:r>
              <a:rPr lang="en-US" sz="2400" i="1" dirty="0" smtClean="0"/>
              <a:t>For further studies:</a:t>
            </a:r>
          </a:p>
          <a:p>
            <a:pPr marL="45720" indent="0">
              <a:buNone/>
            </a:pPr>
            <a:r>
              <a:rPr lang="en-US" sz="2400" dirty="0" smtClean="0"/>
              <a:t>A predictable holistic study that </a:t>
            </a:r>
            <a:r>
              <a:rPr lang="en-US" sz="2400" dirty="0"/>
              <a:t>involves a synergy of all stakeholders and entities in health, tourism, transport, home affairs, international relations, and security</a:t>
            </a:r>
          </a:p>
          <a:p>
            <a:pPr marL="45720" indent="0">
              <a:buNone/>
            </a:pPr>
            <a:endParaRPr lang="en-US" dirty="0"/>
          </a:p>
        </p:txBody>
      </p:sp>
      <p:sp>
        <p:nvSpPr>
          <p:cNvPr id="5" name="Slide Number Placeholder 4"/>
          <p:cNvSpPr>
            <a:spLocks noGrp="1"/>
          </p:cNvSpPr>
          <p:nvPr>
            <p:ph type="sldNum" sz="quarter" idx="12"/>
          </p:nvPr>
        </p:nvSpPr>
        <p:spPr>
          <a:xfrm>
            <a:off x="3810000" y="6492875"/>
            <a:ext cx="1828800" cy="365125"/>
          </a:xfrm>
        </p:spPr>
        <p:txBody>
          <a:bodyPr/>
          <a:lstStyle/>
          <a:p>
            <a:fld id="{843C2236-9B38-41F5-A80F-3F5AA3DFB9DC}" type="slidenum">
              <a:rPr lang="en-US" sz="1400" smtClean="0">
                <a:solidFill>
                  <a:schemeClr val="tx1"/>
                </a:solidFill>
              </a:rPr>
              <a:pPr/>
              <a:t>34</a:t>
            </a:fld>
            <a:endParaRPr lang="en-US" sz="1400" dirty="0">
              <a:solidFill>
                <a:schemeClr val="tx1"/>
              </a:solidFill>
            </a:endParaRPr>
          </a:p>
        </p:txBody>
      </p:sp>
    </p:spTree>
    <p:extLst>
      <p:ext uri="{BB962C8B-B14F-4D97-AF65-F5344CB8AC3E}">
        <p14:creationId xmlns:p14="http://schemas.microsoft.com/office/powerpoint/2010/main" xmlns="" val="22405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410200"/>
            <a:ext cx="6512511" cy="1143000"/>
          </a:xfrm>
        </p:spPr>
        <p:txBody>
          <a:bodyPr/>
          <a:lstStyle/>
          <a:p>
            <a:pPr marL="0" indent="0" algn="ctr">
              <a:buNone/>
            </a:pPr>
            <a:r>
              <a:rPr lang="en-US" dirty="0" smtClean="0">
                <a:latin typeface="Algerian" pitchFamily="82" charset="0"/>
              </a:rPr>
              <a:t>Thank you!</a:t>
            </a:r>
            <a:endParaRPr lang="en-US" dirty="0">
              <a:latin typeface="Algerian" pitchFamily="82" charset="0"/>
            </a:endParaRPr>
          </a:p>
        </p:txBody>
      </p:sp>
      <p:pic>
        <p:nvPicPr>
          <p:cNvPr id="6146" name="Picture 2" descr="C:\Users\Ebo Pontiff\Desktop\colloquium\thank u.jpg"/>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1143000"/>
            <a:ext cx="6609920" cy="411956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a:xfrm>
            <a:off x="3810000" y="6477000"/>
            <a:ext cx="1828800" cy="381000"/>
          </a:xfrm>
        </p:spPr>
        <p:txBody>
          <a:bodyPr/>
          <a:lstStyle/>
          <a:p>
            <a:fld id="{843C2236-9B38-41F5-A80F-3F5AA3DFB9DC}" type="slidenum">
              <a:rPr lang="en-US" smtClean="0"/>
              <a:pPr/>
              <a:t>35</a:t>
            </a:fld>
            <a:endParaRPr lang="en-US" dirty="0"/>
          </a:p>
        </p:txBody>
      </p:sp>
    </p:spTree>
    <p:extLst>
      <p:ext uri="{BB962C8B-B14F-4D97-AF65-F5344CB8AC3E}">
        <p14:creationId xmlns:p14="http://schemas.microsoft.com/office/powerpoint/2010/main" xmlns="" val="3917438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512511" cy="1143000"/>
          </a:xfrm>
        </p:spPr>
        <p:txBody>
          <a:bodyPr/>
          <a:lstStyle/>
          <a:p>
            <a:pPr marL="0" indent="0" algn="ctr">
              <a:buNone/>
            </a:pPr>
            <a:r>
              <a:rPr lang="en-US" dirty="0" smtClean="0"/>
              <a:t>Introduction </a:t>
            </a:r>
            <a:endParaRPr lang="en-US" dirty="0"/>
          </a:p>
        </p:txBody>
      </p:sp>
      <p:sp>
        <p:nvSpPr>
          <p:cNvPr id="3" name="Content Placeholder 2"/>
          <p:cNvSpPr>
            <a:spLocks noGrp="1"/>
          </p:cNvSpPr>
          <p:nvPr>
            <p:ph sz="quarter" idx="13"/>
          </p:nvPr>
        </p:nvSpPr>
        <p:spPr>
          <a:xfrm>
            <a:off x="152400" y="1143000"/>
            <a:ext cx="8839200" cy="5562600"/>
          </a:xfrm>
        </p:spPr>
        <p:txBody>
          <a:bodyPr>
            <a:noAutofit/>
          </a:bodyPr>
          <a:lstStyle/>
          <a:p>
            <a:pPr algn="just"/>
            <a:r>
              <a:rPr lang="en-US" sz="2800" dirty="0">
                <a:cs typeface="Times New Roman" pitchFamily="18" charset="0"/>
              </a:rPr>
              <a:t>Travel and hospitality have always been confronted with elements of threat. Threats have become an important part of the hospitality industry and its operating environment (Goodrich, 2002) </a:t>
            </a:r>
          </a:p>
          <a:p>
            <a:pPr algn="just"/>
            <a:endParaRPr lang="en-US" sz="1800" dirty="0">
              <a:cs typeface="Times New Roman" pitchFamily="18" charset="0"/>
            </a:endParaRPr>
          </a:p>
          <a:p>
            <a:pPr algn="just"/>
            <a:r>
              <a:rPr lang="en-US" sz="2800" dirty="0">
                <a:cs typeface="Times New Roman" pitchFamily="18" charset="0"/>
              </a:rPr>
              <a:t>The types of threats include financial, health, physical, crime and terrorism, social, psychological, and natural disaster (</a:t>
            </a:r>
            <a:r>
              <a:rPr lang="en-US" sz="2800" dirty="0" err="1">
                <a:cs typeface="Times New Roman" pitchFamily="18" charset="0"/>
              </a:rPr>
              <a:t>Wilks</a:t>
            </a:r>
            <a:r>
              <a:rPr lang="en-US" sz="2800" dirty="0">
                <a:cs typeface="Times New Roman" pitchFamily="18" charset="0"/>
              </a:rPr>
              <a:t> &amp; Page, 2003). </a:t>
            </a:r>
          </a:p>
          <a:p>
            <a:pPr algn="just"/>
            <a:endParaRPr lang="en-US" sz="1800" dirty="0">
              <a:cs typeface="Times New Roman" pitchFamily="18" charset="0"/>
            </a:endParaRPr>
          </a:p>
          <a:p>
            <a:pPr algn="just"/>
            <a:r>
              <a:rPr lang="en-US" sz="2800" dirty="0">
                <a:cs typeface="Times New Roman" pitchFamily="18" charset="0"/>
              </a:rPr>
              <a:t>Outbreaks of infectious diseases have occurred throughout history, dramatically shaping the human experience and perception over time</a:t>
            </a:r>
            <a:r>
              <a:rPr lang="en-US" sz="2800" dirty="0" smtClean="0">
                <a:cs typeface="Times New Roman" pitchFamily="18" charset="0"/>
              </a:rPr>
              <a:t>.</a:t>
            </a:r>
            <a:endParaRPr lang="en-US" sz="2800" dirty="0">
              <a:cs typeface="Times New Roman" pitchFamily="18" charset="0"/>
            </a:endParaRPr>
          </a:p>
        </p:txBody>
      </p:sp>
      <p:sp>
        <p:nvSpPr>
          <p:cNvPr id="5" name="Slide Number Placeholder 4"/>
          <p:cNvSpPr>
            <a:spLocks noGrp="1"/>
          </p:cNvSpPr>
          <p:nvPr>
            <p:ph type="sldNum" sz="quarter" idx="12"/>
          </p:nvPr>
        </p:nvSpPr>
        <p:spPr>
          <a:xfrm>
            <a:off x="7239000" y="6473541"/>
            <a:ext cx="1828800" cy="365125"/>
          </a:xfrm>
        </p:spPr>
        <p:txBody>
          <a:bodyPr/>
          <a:lstStyle/>
          <a:p>
            <a:pPr algn="r"/>
            <a:fld id="{843C2236-9B38-41F5-A80F-3F5AA3DFB9DC}" type="slidenum">
              <a:rPr lang="en-US" sz="1400" smtClean="0">
                <a:solidFill>
                  <a:schemeClr val="tx1"/>
                </a:solidFill>
              </a:rPr>
              <a:pPr algn="r"/>
              <a:t>4</a:t>
            </a:fld>
            <a:endParaRPr lang="en-US" sz="1400" dirty="0">
              <a:solidFill>
                <a:schemeClr val="tx1"/>
              </a:solidFill>
            </a:endParaRPr>
          </a:p>
        </p:txBody>
      </p:sp>
    </p:spTree>
    <p:extLst>
      <p:ext uri="{BB962C8B-B14F-4D97-AF65-F5344CB8AC3E}">
        <p14:creationId xmlns:p14="http://schemas.microsoft.com/office/powerpoint/2010/main" xmlns="" val="1974904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412"/>
            <a:ext cx="6512511" cy="1143000"/>
          </a:xfrm>
        </p:spPr>
        <p:txBody>
          <a:bodyPr/>
          <a:lstStyle/>
          <a:p>
            <a:pPr marL="0" indent="0" algn="ctr">
              <a:buNone/>
            </a:pPr>
            <a:r>
              <a:rPr lang="en-US" dirty="0" smtClean="0"/>
              <a:t>Introduction Cont’d</a:t>
            </a:r>
            <a:endParaRPr lang="en-US" dirty="0"/>
          </a:p>
        </p:txBody>
      </p:sp>
      <p:sp>
        <p:nvSpPr>
          <p:cNvPr id="3" name="Content Placeholder 2"/>
          <p:cNvSpPr>
            <a:spLocks noGrp="1"/>
          </p:cNvSpPr>
          <p:nvPr>
            <p:ph sz="quarter" idx="13"/>
          </p:nvPr>
        </p:nvSpPr>
        <p:spPr>
          <a:xfrm>
            <a:off x="152400" y="1143000"/>
            <a:ext cx="8839200" cy="5562600"/>
          </a:xfrm>
        </p:spPr>
        <p:txBody>
          <a:bodyPr>
            <a:noAutofit/>
          </a:bodyPr>
          <a:lstStyle/>
          <a:p>
            <a:r>
              <a:rPr lang="en-US" sz="2800" dirty="0">
                <a:cs typeface="Times New Roman" pitchFamily="18" charset="0"/>
              </a:rPr>
              <a:t>In the past few decades, one or two new infectious disease threats have emerged every year, somewhere in the </a:t>
            </a:r>
            <a:r>
              <a:rPr lang="en-US" sz="2800" dirty="0" smtClean="0">
                <a:cs typeface="Times New Roman" pitchFamily="18" charset="0"/>
              </a:rPr>
              <a:t>world …. </a:t>
            </a:r>
            <a:r>
              <a:rPr lang="en-US" sz="2800" dirty="0">
                <a:cs typeface="Times New Roman" pitchFamily="18" charset="0"/>
              </a:rPr>
              <a:t>(Gresham et al., 2013).</a:t>
            </a:r>
          </a:p>
          <a:p>
            <a:endParaRPr lang="en-US" sz="2800" dirty="0" smtClean="0">
              <a:cs typeface="Times New Roman" pitchFamily="18" charset="0"/>
            </a:endParaRPr>
          </a:p>
          <a:p>
            <a:r>
              <a:rPr lang="en-US" sz="2800" dirty="0"/>
              <a:t>The linkage between health and security is connected to the increased perceived threat of bioterrorism </a:t>
            </a:r>
            <a:r>
              <a:rPr lang="en-US" sz="2800" dirty="0" smtClean="0"/>
              <a:t>and outbreaks of </a:t>
            </a:r>
            <a:r>
              <a:rPr lang="en-US" sz="2800" dirty="0"/>
              <a:t>infectious diseases</a:t>
            </a:r>
            <a:r>
              <a:rPr lang="en-US" sz="2800" dirty="0" smtClean="0"/>
              <a:t>.</a:t>
            </a:r>
          </a:p>
          <a:p>
            <a:endParaRPr lang="en-US" sz="1800" dirty="0"/>
          </a:p>
          <a:p>
            <a:r>
              <a:rPr lang="en-US" sz="2800" dirty="0"/>
              <a:t>Globalization and the increase of movement of people around the globe have accelerated the diffusion of infectious diseases rendering them a global threat.</a:t>
            </a:r>
          </a:p>
          <a:p>
            <a:endParaRPr lang="en-US" sz="2800" dirty="0" smtClean="0"/>
          </a:p>
          <a:p>
            <a:endParaRPr lang="en-US" sz="1600" dirty="0" smtClean="0">
              <a:cs typeface="Times New Roman" pitchFamily="18" charset="0"/>
            </a:endParaRPr>
          </a:p>
        </p:txBody>
      </p:sp>
      <p:sp>
        <p:nvSpPr>
          <p:cNvPr id="5" name="Slide Number Placeholder 4"/>
          <p:cNvSpPr>
            <a:spLocks noGrp="1"/>
          </p:cNvSpPr>
          <p:nvPr>
            <p:ph type="sldNum" sz="quarter" idx="12"/>
          </p:nvPr>
        </p:nvSpPr>
        <p:spPr>
          <a:xfrm>
            <a:off x="7287904" y="6468991"/>
            <a:ext cx="1828800" cy="365125"/>
          </a:xfrm>
        </p:spPr>
        <p:txBody>
          <a:bodyPr/>
          <a:lstStyle/>
          <a:p>
            <a:pPr algn="r"/>
            <a:fld id="{843C2236-9B38-41F5-A80F-3F5AA3DFB9DC}" type="slidenum">
              <a:rPr lang="en-US" sz="1400" smtClean="0">
                <a:solidFill>
                  <a:schemeClr val="tx1"/>
                </a:solidFill>
              </a:rPr>
              <a:pPr algn="r"/>
              <a:t>5</a:t>
            </a:fld>
            <a:endParaRPr lang="en-US" sz="1400" dirty="0">
              <a:solidFill>
                <a:schemeClr val="tx1"/>
              </a:solidFill>
            </a:endParaRPr>
          </a:p>
        </p:txBody>
      </p:sp>
    </p:spTree>
    <p:extLst>
      <p:ext uri="{BB962C8B-B14F-4D97-AF65-F5344CB8AC3E}">
        <p14:creationId xmlns:p14="http://schemas.microsoft.com/office/powerpoint/2010/main" xmlns="" val="221719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412"/>
            <a:ext cx="6512511" cy="1143000"/>
          </a:xfrm>
        </p:spPr>
        <p:txBody>
          <a:bodyPr/>
          <a:lstStyle/>
          <a:p>
            <a:pPr marL="0" indent="0" algn="ctr">
              <a:buNone/>
            </a:pPr>
            <a:r>
              <a:rPr lang="en-US" dirty="0" smtClean="0"/>
              <a:t>Introduction cont’d</a:t>
            </a:r>
            <a:endParaRPr lang="en-US" dirty="0"/>
          </a:p>
        </p:txBody>
      </p:sp>
      <p:sp>
        <p:nvSpPr>
          <p:cNvPr id="3" name="Content Placeholder 2"/>
          <p:cNvSpPr>
            <a:spLocks noGrp="1"/>
          </p:cNvSpPr>
          <p:nvPr>
            <p:ph sz="quarter" idx="13"/>
          </p:nvPr>
        </p:nvSpPr>
        <p:spPr>
          <a:xfrm>
            <a:off x="152400" y="1143000"/>
            <a:ext cx="8839200" cy="5486400"/>
          </a:xfrm>
        </p:spPr>
        <p:txBody>
          <a:bodyPr/>
          <a:lstStyle/>
          <a:p>
            <a:r>
              <a:rPr lang="en-US" sz="2400" dirty="0" smtClean="0"/>
              <a:t>The </a:t>
            </a:r>
            <a:r>
              <a:rPr lang="en-US" sz="2400" dirty="0"/>
              <a:t>UN Security Council, for the first time in its practice, classified an infectious disease as a ‘threat to peace and security’ </a:t>
            </a:r>
            <a:r>
              <a:rPr lang="en-US" sz="2800" dirty="0"/>
              <a:t>according to Article 39 of the UN Charter (</a:t>
            </a:r>
            <a:r>
              <a:rPr lang="en-US" sz="2800" dirty="0" err="1"/>
              <a:t>Pavone</a:t>
            </a:r>
            <a:r>
              <a:rPr lang="en-US" sz="2800" dirty="0"/>
              <a:t>, 2016)</a:t>
            </a:r>
          </a:p>
          <a:p>
            <a:endParaRPr lang="en-US" sz="2800" dirty="0">
              <a:cs typeface="Times New Roman" pitchFamily="18" charset="0"/>
            </a:endParaRPr>
          </a:p>
          <a:p>
            <a:r>
              <a:rPr lang="en-US" sz="2800" dirty="0">
                <a:cs typeface="Times New Roman" pitchFamily="18" charset="0"/>
              </a:rPr>
              <a:t>Africa has had its fair share of threatening infectious diseases over the years with the most recent one being the Ebola outbreak. </a:t>
            </a:r>
          </a:p>
          <a:p>
            <a:endParaRPr lang="en-US" dirty="0"/>
          </a:p>
        </p:txBody>
      </p:sp>
      <p:sp>
        <p:nvSpPr>
          <p:cNvPr id="5" name="Slide Number Placeholder 4"/>
          <p:cNvSpPr>
            <a:spLocks noGrp="1"/>
          </p:cNvSpPr>
          <p:nvPr>
            <p:ph type="sldNum" sz="quarter" idx="12"/>
          </p:nvPr>
        </p:nvSpPr>
        <p:spPr>
          <a:xfrm>
            <a:off x="7315200" y="6492875"/>
            <a:ext cx="1828800" cy="365125"/>
          </a:xfrm>
        </p:spPr>
        <p:txBody>
          <a:bodyPr/>
          <a:lstStyle/>
          <a:p>
            <a:pPr algn="r"/>
            <a:fld id="{843C2236-9B38-41F5-A80F-3F5AA3DFB9DC}" type="slidenum">
              <a:rPr lang="en-US" sz="1400" smtClean="0">
                <a:solidFill>
                  <a:schemeClr val="tx1"/>
                </a:solidFill>
              </a:rPr>
              <a:pPr algn="r"/>
              <a:t>6</a:t>
            </a:fld>
            <a:endParaRPr lang="en-US" sz="1400" dirty="0">
              <a:solidFill>
                <a:schemeClr val="tx1"/>
              </a:solidFill>
            </a:endParaRPr>
          </a:p>
        </p:txBody>
      </p:sp>
    </p:spTree>
    <p:extLst>
      <p:ext uri="{BB962C8B-B14F-4D97-AF65-F5344CB8AC3E}">
        <p14:creationId xmlns:p14="http://schemas.microsoft.com/office/powerpoint/2010/main" xmlns="" val="3618127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5021"/>
            <a:ext cx="6512511" cy="1143000"/>
          </a:xfrm>
        </p:spPr>
        <p:txBody>
          <a:bodyPr/>
          <a:lstStyle/>
          <a:p>
            <a:pPr marL="0" indent="0" algn="ctr">
              <a:buNone/>
            </a:pPr>
            <a:r>
              <a:rPr lang="en-US" dirty="0" smtClean="0"/>
              <a:t>Introduction cont’d</a:t>
            </a:r>
            <a:endParaRPr lang="en-US" dirty="0"/>
          </a:p>
        </p:txBody>
      </p:sp>
      <p:sp>
        <p:nvSpPr>
          <p:cNvPr id="3" name="Content Placeholder 2"/>
          <p:cNvSpPr>
            <a:spLocks noGrp="1"/>
          </p:cNvSpPr>
          <p:nvPr>
            <p:ph sz="quarter" idx="13"/>
          </p:nvPr>
        </p:nvSpPr>
        <p:spPr>
          <a:xfrm>
            <a:off x="152400" y="1066800"/>
            <a:ext cx="8839200" cy="5638800"/>
          </a:xfrm>
        </p:spPr>
        <p:txBody>
          <a:bodyPr>
            <a:noAutofit/>
          </a:bodyPr>
          <a:lstStyle/>
          <a:p>
            <a:pPr algn="just"/>
            <a:r>
              <a:rPr lang="en-US" sz="2800" dirty="0">
                <a:cs typeface="Times New Roman" pitchFamily="18" charset="0"/>
              </a:rPr>
              <a:t>While exposure to naturally or intentionally occurring, highly transmissible infectious diseases poses a global risk, certain industries …….</a:t>
            </a:r>
          </a:p>
          <a:p>
            <a:pPr algn="just"/>
            <a:endParaRPr lang="en-US" sz="1400" dirty="0" smtClean="0"/>
          </a:p>
          <a:p>
            <a:pPr algn="just"/>
            <a:r>
              <a:rPr lang="en-US" sz="2800" dirty="0">
                <a:cs typeface="Times New Roman" pitchFamily="18" charset="0"/>
              </a:rPr>
              <a:t>The accommodation business sector has been acknowledged by the Government of Ghana as an important sector that plays a significant role in Ghana’s tourism industry (NTDP, 2013-2027).</a:t>
            </a:r>
          </a:p>
          <a:p>
            <a:pPr algn="just"/>
            <a:endParaRPr lang="en-US" sz="1400" dirty="0">
              <a:cs typeface="Times New Roman" pitchFamily="18" charset="0"/>
            </a:endParaRPr>
          </a:p>
          <a:p>
            <a:pPr algn="just"/>
            <a:r>
              <a:rPr lang="en-US" sz="2800" dirty="0">
                <a:cs typeface="Times New Roman" pitchFamily="18" charset="0"/>
              </a:rPr>
              <a:t>However, in our tightly connected world, infectious disease threats resonate across borders to impact directly or indirectly, sharply and/or unexpectedly on organizations, industries and states. </a:t>
            </a:r>
          </a:p>
        </p:txBody>
      </p:sp>
      <p:sp>
        <p:nvSpPr>
          <p:cNvPr id="5" name="Slide Number Placeholder 4"/>
          <p:cNvSpPr>
            <a:spLocks noGrp="1"/>
          </p:cNvSpPr>
          <p:nvPr>
            <p:ph type="sldNum" sz="quarter" idx="12"/>
          </p:nvPr>
        </p:nvSpPr>
        <p:spPr>
          <a:xfrm>
            <a:off x="7315200" y="6492875"/>
            <a:ext cx="1828800" cy="365125"/>
          </a:xfrm>
        </p:spPr>
        <p:txBody>
          <a:bodyPr/>
          <a:lstStyle/>
          <a:p>
            <a:pPr algn="r"/>
            <a:fld id="{843C2236-9B38-41F5-A80F-3F5AA3DFB9DC}" type="slidenum">
              <a:rPr lang="en-US" sz="1400" smtClean="0">
                <a:solidFill>
                  <a:schemeClr val="tx1"/>
                </a:solidFill>
              </a:rPr>
              <a:pPr algn="r"/>
              <a:t>7</a:t>
            </a:fld>
            <a:endParaRPr lang="en-US" sz="1400" dirty="0">
              <a:solidFill>
                <a:schemeClr val="tx1"/>
              </a:solidFill>
            </a:endParaRPr>
          </a:p>
        </p:txBody>
      </p:sp>
    </p:spTree>
    <p:extLst>
      <p:ext uri="{BB962C8B-B14F-4D97-AF65-F5344CB8AC3E}">
        <p14:creationId xmlns:p14="http://schemas.microsoft.com/office/powerpoint/2010/main" xmlns="" val="2203633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512511" cy="1143000"/>
          </a:xfrm>
        </p:spPr>
        <p:txBody>
          <a:bodyPr/>
          <a:lstStyle/>
          <a:p>
            <a:pPr marL="0" indent="0">
              <a:buNone/>
            </a:pPr>
            <a:endParaRPr lang="en-US" dirty="0"/>
          </a:p>
        </p:txBody>
      </p:sp>
      <p:sp>
        <p:nvSpPr>
          <p:cNvPr id="3" name="Content Placeholder 2"/>
          <p:cNvSpPr>
            <a:spLocks noGrp="1"/>
          </p:cNvSpPr>
          <p:nvPr>
            <p:ph sz="quarter" idx="13"/>
          </p:nvPr>
        </p:nvSpPr>
        <p:spPr>
          <a:xfrm>
            <a:off x="152400" y="1143000"/>
            <a:ext cx="8839200" cy="5562600"/>
          </a:xfrm>
        </p:spPr>
        <p:txBody>
          <a:bodyPr/>
          <a:lstStyle/>
          <a:p>
            <a:pPr marL="45720" indent="0">
              <a:buNone/>
            </a:pP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854" y="838200"/>
            <a:ext cx="8697036" cy="556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7315200" y="6492875"/>
            <a:ext cx="1828800" cy="365125"/>
          </a:xfrm>
        </p:spPr>
        <p:txBody>
          <a:bodyPr/>
          <a:lstStyle/>
          <a:p>
            <a:pPr algn="r"/>
            <a:fld id="{843C2236-9B38-41F5-A80F-3F5AA3DFB9DC}" type="slidenum">
              <a:rPr lang="en-US" sz="1400" smtClean="0">
                <a:solidFill>
                  <a:schemeClr val="tx1"/>
                </a:solidFill>
              </a:rPr>
              <a:pPr algn="r"/>
              <a:t>8</a:t>
            </a:fld>
            <a:endParaRPr lang="en-US" sz="1400" dirty="0">
              <a:solidFill>
                <a:schemeClr val="tx1"/>
              </a:solidFill>
            </a:endParaRPr>
          </a:p>
        </p:txBody>
      </p:sp>
    </p:spTree>
    <p:extLst>
      <p:ext uri="{BB962C8B-B14F-4D97-AF65-F5344CB8AC3E}">
        <p14:creationId xmlns:p14="http://schemas.microsoft.com/office/powerpoint/2010/main" xmlns="" val="2705947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512511" cy="1143000"/>
          </a:xfrm>
        </p:spPr>
        <p:txBody>
          <a:bodyPr/>
          <a:lstStyle/>
          <a:p>
            <a:pPr marL="0" indent="0" algn="ctr">
              <a:buNone/>
            </a:pPr>
            <a:r>
              <a:rPr lang="en-US" dirty="0" smtClean="0"/>
              <a:t>So what’s the issue?</a:t>
            </a:r>
            <a:endParaRPr lang="en-US" dirty="0"/>
          </a:p>
        </p:txBody>
      </p:sp>
      <p:sp>
        <p:nvSpPr>
          <p:cNvPr id="3" name="Content Placeholder 2"/>
          <p:cNvSpPr>
            <a:spLocks noGrp="1"/>
          </p:cNvSpPr>
          <p:nvPr>
            <p:ph sz="quarter" idx="13"/>
          </p:nvPr>
        </p:nvSpPr>
        <p:spPr>
          <a:xfrm>
            <a:off x="152400" y="1143000"/>
            <a:ext cx="8839200" cy="5562600"/>
          </a:xfrm>
        </p:spPr>
        <p:txBody>
          <a:bodyPr/>
          <a:lstStyle/>
          <a:p>
            <a:pPr algn="just"/>
            <a:r>
              <a:rPr lang="en-US" sz="2400" dirty="0" smtClean="0">
                <a:cs typeface="Times New Roman" pitchFamily="18" charset="0"/>
              </a:rPr>
              <a:t>While </a:t>
            </a:r>
            <a:r>
              <a:rPr lang="en-US" sz="2400" dirty="0">
                <a:cs typeface="Times New Roman" pitchFamily="18" charset="0"/>
              </a:rPr>
              <a:t>a natural disaster can impede the flow of tourism, recent health threats tend to intimidate the traveling public more </a:t>
            </a:r>
            <a:r>
              <a:rPr lang="en-US" sz="2400" dirty="0" smtClean="0">
                <a:cs typeface="Times New Roman" pitchFamily="18" charset="0"/>
              </a:rPr>
              <a:t>severely (</a:t>
            </a:r>
            <a:r>
              <a:rPr lang="en-US" sz="2400" dirty="0" err="1" smtClean="0">
                <a:cs typeface="Times New Roman" pitchFamily="18" charset="0"/>
              </a:rPr>
              <a:t>Sonmez</a:t>
            </a:r>
            <a:r>
              <a:rPr lang="en-US" sz="2400" dirty="0" smtClean="0">
                <a:cs typeface="Times New Roman" pitchFamily="18" charset="0"/>
              </a:rPr>
              <a:t> </a:t>
            </a:r>
            <a:r>
              <a:rPr lang="en-US" sz="2400" dirty="0">
                <a:cs typeface="Times New Roman" pitchFamily="18" charset="0"/>
              </a:rPr>
              <a:t>et al</a:t>
            </a:r>
            <a:r>
              <a:rPr lang="en-US" sz="2400" dirty="0" smtClean="0">
                <a:cs typeface="Times New Roman" pitchFamily="18" charset="0"/>
              </a:rPr>
              <a:t>., 1999</a:t>
            </a:r>
            <a:r>
              <a:rPr lang="en-US" sz="2400" dirty="0">
                <a:cs typeface="Times New Roman" pitchFamily="18" charset="0"/>
              </a:rPr>
              <a:t>) </a:t>
            </a:r>
            <a:endParaRPr lang="en-GB" sz="2400" dirty="0" smtClean="0">
              <a:cs typeface="Times New Roman" pitchFamily="18" charset="0"/>
            </a:endParaRPr>
          </a:p>
          <a:p>
            <a:pPr algn="just"/>
            <a:endParaRPr lang="en-GB" sz="2400" dirty="0">
              <a:cs typeface="Times New Roman" pitchFamily="18" charset="0"/>
            </a:endParaRPr>
          </a:p>
          <a:p>
            <a:pPr algn="just"/>
            <a:r>
              <a:rPr lang="en-GB" sz="2400" dirty="0" smtClean="0">
                <a:cs typeface="Times New Roman" pitchFamily="18" charset="0"/>
              </a:rPr>
              <a:t>Ritchie </a:t>
            </a:r>
            <a:r>
              <a:rPr lang="en-GB" sz="2400" dirty="0">
                <a:cs typeface="Times New Roman" pitchFamily="18" charset="0"/>
              </a:rPr>
              <a:t>(2003, p. 4) warns “that it is no longer a case of ‘if’ an organization will face a crisis/disaster; it is rather a question of ‘when’, ‘what type’, and ‘how prepared’ the organization is to deal with it</a:t>
            </a:r>
            <a:r>
              <a:rPr lang="en-GB" sz="2400" dirty="0" smtClean="0">
                <a:cs typeface="Times New Roman" pitchFamily="18" charset="0"/>
              </a:rPr>
              <a:t>.”</a:t>
            </a:r>
          </a:p>
          <a:p>
            <a:pPr algn="just"/>
            <a:endParaRPr lang="en-GB" sz="2400" dirty="0">
              <a:cs typeface="Times New Roman" pitchFamily="18" charset="0"/>
            </a:endParaRPr>
          </a:p>
          <a:p>
            <a:pPr algn="just"/>
            <a:r>
              <a:rPr lang="en-GB" sz="2400" dirty="0">
                <a:cs typeface="Times New Roman" pitchFamily="18" charset="0"/>
              </a:rPr>
              <a:t>M</a:t>
            </a:r>
            <a:r>
              <a:rPr lang="en-GB" sz="2400" dirty="0" smtClean="0">
                <a:cs typeface="Times New Roman" pitchFamily="18" charset="0"/>
              </a:rPr>
              <a:t>uch </a:t>
            </a:r>
            <a:r>
              <a:rPr lang="en-GB" sz="2400" dirty="0">
                <a:cs typeface="Times New Roman" pitchFamily="18" charset="0"/>
              </a:rPr>
              <a:t>of the literature on tourism risk/disaster management has been from the viewpoint of the central coordinator rather than individual businesses (e.g., </a:t>
            </a:r>
            <a:r>
              <a:rPr lang="en-GB" sz="2400" dirty="0" err="1">
                <a:cs typeface="Times New Roman" pitchFamily="18" charset="0"/>
              </a:rPr>
              <a:t>Susilovic</a:t>
            </a:r>
            <a:r>
              <a:rPr lang="en-GB" sz="2400" dirty="0">
                <a:cs typeface="Times New Roman" pitchFamily="18" charset="0"/>
              </a:rPr>
              <a:t> &amp; </a:t>
            </a:r>
            <a:r>
              <a:rPr lang="en-GB" sz="2400" dirty="0" err="1">
                <a:cs typeface="Times New Roman" pitchFamily="18" charset="0"/>
              </a:rPr>
              <a:t>Sertic</a:t>
            </a:r>
            <a:r>
              <a:rPr lang="en-GB" sz="2400" dirty="0">
                <a:cs typeface="Times New Roman" pitchFamily="18" charset="0"/>
              </a:rPr>
              <a:t>, 2010)……</a:t>
            </a:r>
          </a:p>
          <a:p>
            <a:endParaRPr lang="en-US" dirty="0"/>
          </a:p>
        </p:txBody>
      </p:sp>
      <p:sp>
        <p:nvSpPr>
          <p:cNvPr id="5" name="Slide Number Placeholder 4"/>
          <p:cNvSpPr>
            <a:spLocks noGrp="1"/>
          </p:cNvSpPr>
          <p:nvPr>
            <p:ph type="sldNum" sz="quarter" idx="12"/>
          </p:nvPr>
        </p:nvSpPr>
        <p:spPr>
          <a:xfrm>
            <a:off x="7299278" y="6492875"/>
            <a:ext cx="1828800" cy="365125"/>
          </a:xfrm>
        </p:spPr>
        <p:txBody>
          <a:bodyPr/>
          <a:lstStyle/>
          <a:p>
            <a:pPr algn="r"/>
            <a:fld id="{843C2236-9B38-41F5-A80F-3F5AA3DFB9DC}" type="slidenum">
              <a:rPr lang="en-US" sz="1400" smtClean="0">
                <a:solidFill>
                  <a:schemeClr val="tx1"/>
                </a:solidFill>
              </a:rPr>
              <a:pPr algn="r"/>
              <a:t>9</a:t>
            </a:fld>
            <a:endParaRPr lang="en-US" sz="1400" dirty="0">
              <a:solidFill>
                <a:schemeClr val="tx1"/>
              </a:solidFill>
            </a:endParaRPr>
          </a:p>
        </p:txBody>
      </p:sp>
    </p:spTree>
    <p:extLst>
      <p:ext uri="{BB962C8B-B14F-4D97-AF65-F5344CB8AC3E}">
        <p14:creationId xmlns:p14="http://schemas.microsoft.com/office/powerpoint/2010/main" xmlns="" val="3616541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Slipstream</Template>
  <TotalTime>3158</TotalTime>
  <Words>2054</Words>
  <Application>Microsoft Office PowerPoint</Application>
  <PresentationFormat>On-screen Show (4:3)</PresentationFormat>
  <Paragraphs>397</Paragraphs>
  <Slides>35</Slides>
  <Notes>7</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Slipstream</vt:lpstr>
      <vt:lpstr>University for Development Studies </vt:lpstr>
      <vt:lpstr>Outline of Presentation</vt:lpstr>
      <vt:lpstr>Definition of terms </vt:lpstr>
      <vt:lpstr>Introduction </vt:lpstr>
      <vt:lpstr>Introduction Cont’d</vt:lpstr>
      <vt:lpstr>Introduction cont’d</vt:lpstr>
      <vt:lpstr>Introduction cont’d</vt:lpstr>
      <vt:lpstr>Slide 8</vt:lpstr>
      <vt:lpstr>So what’s the issue?</vt:lpstr>
      <vt:lpstr>Slide 10</vt:lpstr>
      <vt:lpstr>Slide 11</vt:lpstr>
      <vt:lpstr>Theoretical issues</vt:lpstr>
      <vt:lpstr>CONCEPTUAL FRAMEWORK</vt:lpstr>
      <vt:lpstr>Methods </vt:lpstr>
      <vt:lpstr>Methods cont’d</vt:lpstr>
      <vt:lpstr>Map of Study Area</vt:lpstr>
      <vt:lpstr>Results and Discussions</vt:lpstr>
      <vt:lpstr>Results and Discussions</vt:lpstr>
      <vt:lpstr>Aim 1</vt:lpstr>
      <vt:lpstr>Views shared</vt:lpstr>
      <vt:lpstr>Vulnerability based on service characteristics  </vt:lpstr>
      <vt:lpstr>Vulnerability Constructs </vt:lpstr>
      <vt:lpstr>Hotel characteristics * Vulnerability</vt:lpstr>
      <vt:lpstr>Aim 2</vt:lpstr>
      <vt:lpstr>Shared views</vt:lpstr>
      <vt:lpstr>Determinants of threat perception </vt:lpstr>
      <vt:lpstr>Hotel characteristics against threat perception</vt:lpstr>
      <vt:lpstr>Aim 3</vt:lpstr>
      <vt:lpstr>Views Shared </vt:lpstr>
      <vt:lpstr>Preventive strategies </vt:lpstr>
      <vt:lpstr>Preparedness Strategies</vt:lpstr>
      <vt:lpstr>Strategic responses by hoteliers</vt:lpstr>
      <vt:lpstr>Conclusions </vt:lpstr>
      <vt:lpstr>Recommendations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for development studies</dc:title>
  <dc:creator>Ebo Ama</dc:creator>
  <cp:lastModifiedBy>user</cp:lastModifiedBy>
  <cp:revision>69</cp:revision>
  <dcterms:created xsi:type="dcterms:W3CDTF">2019-02-18T19:45:59Z</dcterms:created>
  <dcterms:modified xsi:type="dcterms:W3CDTF">2019-02-23T20:11:54Z</dcterms:modified>
</cp:coreProperties>
</file>